
<file path=[Content_Types].xml><?xml version="1.0" encoding="utf-8"?>
<Types xmlns="http://schemas.openxmlformats.org/package/2006/content-types">
  <Default Extension="jpeg" ContentType="image/jpeg"/>
  <Default Extension="xlsx" ContentType="application/vnd.openxmlformats-officedocument.spreadsheetml.sheet"/>
  <Default Extension="wdp" ContentType="image/vnd.ms-photo"/>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303" r:id="rId5"/>
    <p:sldId id="260" r:id="rId6"/>
    <p:sldId id="258" r:id="rId7"/>
    <p:sldId id="325" r:id="rId8"/>
    <p:sldId id="321" r:id="rId9"/>
    <p:sldId id="322" r:id="rId10"/>
    <p:sldId id="323" r:id="rId11"/>
    <p:sldId id="324" r:id="rId12"/>
    <p:sldId id="326" r:id="rId13"/>
    <p:sldId id="327" r:id="rId14"/>
    <p:sldId id="328" r:id="rId15"/>
    <p:sldId id="288" r:id="rId16"/>
    <p:sldId id="329" r:id="rId17"/>
    <p:sldId id="330" r:id="rId18"/>
    <p:sldId id="331" r:id="rId19"/>
    <p:sldId id="332" r:id="rId20"/>
    <p:sldId id="333" r:id="rId21"/>
    <p:sldId id="334" r:id="rId22"/>
    <p:sldId id="335" r:id="rId23"/>
    <p:sldId id="336" r:id="rId24"/>
    <p:sldId id="289" r:id="rId25"/>
    <p:sldId id="337" r:id="rId26"/>
    <p:sldId id="338" r:id="rId27"/>
    <p:sldId id="261" r:id="rId28"/>
    <p:sldId id="339" r:id="rId29"/>
    <p:sldId id="340" r:id="rId30"/>
    <p:sldId id="341" r:id="rId31"/>
    <p:sldId id="268" r:id="rId32"/>
    <p:sldId id="342" r:id="rId33"/>
    <p:sldId id="343" r:id="rId34"/>
    <p:sldId id="344" r:id="rId35"/>
    <p:sldId id="273"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AEEA"/>
    <a:srgbClr val="18CAB5"/>
    <a:srgbClr val="29F3AF"/>
    <a:srgbClr val="0E2438"/>
    <a:srgbClr val="F2F3F7"/>
    <a:srgbClr val="FBFBFB"/>
    <a:srgbClr val="2AF598"/>
    <a:srgbClr val="1FDDD8"/>
    <a:srgbClr val="22E5CF"/>
    <a:srgbClr val="C9CF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045" autoAdjust="0"/>
    <p:restoredTop sz="94660"/>
  </p:normalViewPr>
  <p:slideViewPr>
    <p:cSldViewPr snapToGrid="0" showGuides="1">
      <p:cViewPr varScale="1">
        <p:scale>
          <a:sx n="80" d="100"/>
          <a:sy n="80" d="100"/>
        </p:scale>
        <p:origin x="132" y="738"/>
      </p:cViewPr>
      <p:guideLst>
        <p:guide orient="horz" pos="2109"/>
        <p:guide pos="3840"/>
        <p:guide orient="horz" pos="3772"/>
        <p:guide pos="302"/>
        <p:guide pos="7377"/>
        <p:guide orient="horz" pos="489"/>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T1</c:v>
                </c:pt>
              </c:strCache>
            </c:strRef>
          </c:tx>
          <c:spPr>
            <a:ln w="28575" cap="rnd">
              <a:solidFill>
                <a:schemeClr val="accent1"/>
              </a:solidFill>
              <a:round/>
            </a:ln>
            <a:effectLst/>
          </c:spPr>
          <c:marker>
            <c:symbol val="none"/>
          </c:marker>
          <c:dLbls>
            <c:delete val="1"/>
          </c:dLbls>
          <c:cat>
            <c:strRef>
              <c:f>Sheet1!$A$2:$A$5</c:f>
              <c:strCache>
                <c:ptCount val="4"/>
                <c:pt idx="0">
                  <c:v>S1</c:v>
                </c:pt>
                <c:pt idx="1">
                  <c:v>S2</c:v>
                </c:pt>
                <c:pt idx="2">
                  <c:v>S3</c:v>
                </c:pt>
                <c:pt idx="3">
                  <c:v>S4</c:v>
                </c:pt>
              </c:strCache>
            </c:strRef>
          </c:cat>
          <c:val>
            <c:numRef>
              <c:f>Sheet1!$B$2:$B$5</c:f>
              <c:numCache>
                <c:formatCode>General</c:formatCode>
                <c:ptCount val="4"/>
                <c:pt idx="0">
                  <c:v>4.3</c:v>
                </c:pt>
                <c:pt idx="1">
                  <c:v>2.5</c:v>
                </c:pt>
                <c:pt idx="2">
                  <c:v>3.5</c:v>
                </c:pt>
                <c:pt idx="3">
                  <c:v>4.5</c:v>
                </c:pt>
              </c:numCache>
            </c:numRef>
          </c:val>
          <c:smooth val="1"/>
        </c:ser>
        <c:ser>
          <c:idx val="1"/>
          <c:order val="1"/>
          <c:tx>
            <c:strRef>
              <c:f>Sheet1!$C$1</c:f>
              <c:strCache>
                <c:ptCount val="1"/>
                <c:pt idx="0">
                  <c:v>T2</c:v>
                </c:pt>
              </c:strCache>
            </c:strRef>
          </c:tx>
          <c:spPr>
            <a:ln w="28575" cap="rnd">
              <a:solidFill>
                <a:schemeClr val="accent2"/>
              </a:solidFill>
              <a:round/>
            </a:ln>
            <a:effectLst/>
          </c:spPr>
          <c:marker>
            <c:symbol val="none"/>
          </c:marker>
          <c:dLbls>
            <c:delete val="1"/>
          </c:dLbls>
          <c:cat>
            <c:strRef>
              <c:f>Sheet1!$A$2:$A$5</c:f>
              <c:strCache>
                <c:ptCount val="4"/>
                <c:pt idx="0">
                  <c:v>S1</c:v>
                </c:pt>
                <c:pt idx="1">
                  <c:v>S2</c:v>
                </c:pt>
                <c:pt idx="2">
                  <c:v>S3</c:v>
                </c:pt>
                <c:pt idx="3">
                  <c:v>S4</c:v>
                </c:pt>
              </c:strCache>
            </c:strRef>
          </c:cat>
          <c:val>
            <c:numRef>
              <c:f>Sheet1!$C$2:$C$5</c:f>
              <c:numCache>
                <c:formatCode>General</c:formatCode>
                <c:ptCount val="4"/>
                <c:pt idx="0">
                  <c:v>2.4</c:v>
                </c:pt>
                <c:pt idx="1">
                  <c:v>4.4</c:v>
                </c:pt>
                <c:pt idx="2">
                  <c:v>1.8</c:v>
                </c:pt>
                <c:pt idx="3">
                  <c:v>2.8</c:v>
                </c:pt>
              </c:numCache>
            </c:numRef>
          </c:val>
          <c:smooth val="1"/>
        </c:ser>
        <c:ser>
          <c:idx val="2"/>
          <c:order val="2"/>
          <c:tx>
            <c:strRef>
              <c:f>Sheet1!$D$1</c:f>
              <c:strCache>
                <c:ptCount val="1"/>
                <c:pt idx="0">
                  <c:v>T3</c:v>
                </c:pt>
              </c:strCache>
            </c:strRef>
          </c:tx>
          <c:spPr>
            <a:ln w="28575" cap="rnd">
              <a:solidFill>
                <a:schemeClr val="accent3"/>
              </a:solidFill>
              <a:round/>
            </a:ln>
            <a:effectLst/>
          </c:spPr>
          <c:marker>
            <c:symbol val="none"/>
          </c:marker>
          <c:dPt>
            <c:idx val="1"/>
            <c:marker>
              <c:symbol val="none"/>
            </c:marker>
            <c:bubble3D val="0"/>
            <c:spPr>
              <a:ln w="28575" cap="rnd">
                <a:solidFill>
                  <a:schemeClr val="accent3"/>
                </a:solidFill>
                <a:round/>
              </a:ln>
              <a:effectLst/>
            </c:spPr>
          </c:dPt>
          <c:dPt>
            <c:idx val="2"/>
            <c:marker>
              <c:symbol val="none"/>
            </c:marker>
            <c:bubble3D val="0"/>
            <c:spPr>
              <a:ln w="28575" cap="rnd">
                <a:solidFill>
                  <a:schemeClr val="accent3"/>
                </a:solidFill>
                <a:round/>
              </a:ln>
              <a:effectLst/>
            </c:spPr>
          </c:dPt>
          <c:dLbls>
            <c:delete val="1"/>
          </c:dLbls>
          <c:cat>
            <c:strRef>
              <c:f>Sheet1!$A$2:$A$5</c:f>
              <c:strCache>
                <c:ptCount val="4"/>
                <c:pt idx="0">
                  <c:v>S1</c:v>
                </c:pt>
                <c:pt idx="1">
                  <c:v>S2</c:v>
                </c:pt>
                <c:pt idx="2">
                  <c:v>S3</c:v>
                </c:pt>
                <c:pt idx="3">
                  <c:v>S4</c:v>
                </c:pt>
              </c:strCache>
            </c:strRef>
          </c:cat>
          <c:val>
            <c:numRef>
              <c:f>Sheet1!$D$2:$D$5</c:f>
              <c:numCache>
                <c:formatCode>General</c:formatCode>
                <c:ptCount val="4"/>
                <c:pt idx="0">
                  <c:v>2</c:v>
                </c:pt>
                <c:pt idx="1">
                  <c:v>2</c:v>
                </c:pt>
                <c:pt idx="2">
                  <c:v>3</c:v>
                </c:pt>
                <c:pt idx="3">
                  <c:v>5</c:v>
                </c:pt>
              </c:numCache>
            </c:numRef>
          </c:val>
          <c:smooth val="1"/>
        </c:ser>
        <c:dLbls>
          <c:showLegendKey val="0"/>
          <c:showVal val="0"/>
          <c:showCatName val="0"/>
          <c:showSerName val="0"/>
          <c:showPercent val="0"/>
          <c:showBubbleSize val="0"/>
        </c:dLbls>
        <c:marker val="0"/>
        <c:smooth val="1"/>
        <c:axId val="217577632"/>
        <c:axId val="1780726159"/>
      </c:lineChart>
      <c:catAx>
        <c:axId val="217577632"/>
        <c:scaling>
          <c:orientation val="minMax"/>
        </c:scaling>
        <c:delete val="1"/>
        <c:axPos val="b"/>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780726159"/>
        <c:crosses val="autoZero"/>
        <c:auto val="1"/>
        <c:lblAlgn val="ctr"/>
        <c:lblOffset val="100"/>
        <c:noMultiLvlLbl val="0"/>
      </c:catAx>
      <c:valAx>
        <c:axId val="1780726159"/>
        <c:scaling>
          <c:orientation val="minMax"/>
        </c:scaling>
        <c:delete val="1"/>
        <c:axPos val="l"/>
        <c:numFmt formatCode="General" sourceLinked="1"/>
        <c:majorTickMark val="none"/>
        <c:minorTickMark val="none"/>
        <c:tickLblPos val="nextTo"/>
        <c:txPr>
          <a:bodyPr rot="-60000000" spcFirstLastPara="0"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217577632"/>
        <c:crosses val="autoZero"/>
        <c:crossBetween val="between"/>
      </c:valAx>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65286B-372C-4B08-A379-ED4791C31BA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4452C-976B-4C1C-A6F6-D8312DB6A3E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物联网的应用给人们的生活带来了很大的方便，比如我们不在需要装着大量的现金去购物，我们可以通过一个很小的射频芯片就能够感知我们身体体征状况，我们还可以使用终端设备控制家中的家用电器，让我们的生活变得更加人性化、智能化、合理化。如果在物联网的应用中，网络安全无法保障，那么个人隐私、物品信息等随时都可能被泄露。而且如果网络不安全，物联网的应用为黑客提供了远程控制他人物品、甚至操纵一个企业的管理系统，一个城市的供电系统，夺取一个军事基地的管理系统的可能性。</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1.</a:t>
            </a:r>
            <a:r>
              <a:rPr lang="zh-CN" altLang="en-US"/>
              <a:t>物联网安全是一个系统的社会工程，光靠技术来解决物联网安全问题是不可能的，它必然要涉及技术、政策、道德与法律规范</a:t>
            </a:r>
            <a:endParaRPr lang="zh-CN" altLang="en-US"/>
          </a:p>
          <a:p>
            <a:r>
              <a:rPr lang="en-US" altLang="zh-CN"/>
              <a:t>2.所有的物联网应用系统都是建立在互联网环境之中的，因此，物联网应用系统的安全都是建立在互联网安全的基础之上的</a:t>
            </a:r>
            <a:r>
              <a:rPr lang="zh-CN" altLang="en-US"/>
              <a:t>。</a:t>
            </a:r>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广域物联网网络结构简单，运行维护成本低。低功耗广域网络技术的出现，填补了现有三大运营商通讯技术的空白，为广域物联网的更大规模发展奠定了基础。</a:t>
            </a:r>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sym typeface="+mn-ea"/>
              </a:rPr>
              <a:t>1.</a:t>
            </a:r>
            <a:r>
              <a:rPr lang="zh-CN" altLang="en-US">
                <a:sym typeface="+mn-ea"/>
              </a:rPr>
              <a:t>不同管理部门在长期的信息化中积累了大量的数据资源，但由于各个系统建设标准不统一，缺乏科学有效的信息开放、共享和利用城市机制，从而形成大量的“信息孤岛”. 大量的“信息孤岛”将会增加城市管理成本，降低管理效能，阻碍智慧城市的建设和发展.</a:t>
            </a:r>
            <a:endParaRPr lang="zh-CN" altLang="en-US"/>
          </a:p>
          <a:p>
            <a:r>
              <a:rPr lang="en-US" altLang="zh-CN"/>
              <a:t>2.</a:t>
            </a:r>
            <a:r>
              <a:rPr lang="zh-CN" altLang="en-US">
                <a:sym typeface="+mn-ea"/>
              </a:rPr>
              <a:t>全国277个试点智慧城市中，有35%的试点城市还没有出台与城市定位相适应的实施计划和技术标准，在已有的实施计划中，大部分项目集中于公共信息平台和基础设施的建设，城市产业布局和发展项目较少，导致建设同构化严重。</a:t>
            </a:r>
            <a:endParaRPr lang="zh-CN" altLang="en-US"/>
          </a:p>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t>1.</a:t>
            </a:r>
            <a:r>
              <a:rPr lang="zh-CN" altLang="en-US"/>
              <a:t>医疗健康领域，可以在病人身上设施体温采集，呼吸，血压等测量传感器，医生可以远程了解病人情况</a:t>
            </a:r>
            <a:endParaRPr lang="zh-CN" altLang="en-US"/>
          </a:p>
          <a:p>
            <a:r>
              <a:rPr lang="en-US" altLang="zh-CN"/>
              <a:t>2.</a:t>
            </a:r>
            <a:r>
              <a:rPr lang="zh-CN" altLang="en-US"/>
              <a:t>智能物 流是指货物 从供应者 向需求者 的智能 移动过程 ，包括运输 、 仓 储 、 配送 、 包 装、 装卸 以及信息 的获取 、 加工和 处理等多 项基 本活动都应是 智能化的 ， 为供方提供最 大化 的利润 ，为需方提供最佳的服务 ， 同 时也 应消耗 最少 的 自然资 源和社 会资源 ，最大 限度地保 护好生态环境 ，从而 形成完备的智能社 会物流管理 体系 </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a:sym typeface="+mn-ea"/>
              </a:rPr>
              <a:t>1.</a:t>
            </a:r>
            <a:r>
              <a:rPr lang="zh-CN" altLang="en-US">
                <a:sym typeface="+mn-ea"/>
              </a:rPr>
              <a:t>不同管理部门在长期的信息化中积累了大量的数据资源，但由于各个系统建设标准不统一，缺乏科学有效的信息开放、共享和利用城市机制，从而形成大量的“信息孤岛”. 大量的“信息孤岛”将会增加城市管理成本，降低管理效能，阻碍智慧城市的建设和发展.</a:t>
            </a:r>
            <a:endParaRPr lang="zh-CN" altLang="en-US"/>
          </a:p>
          <a:p>
            <a:r>
              <a:rPr lang="en-US" altLang="zh-CN"/>
              <a:t>2.</a:t>
            </a:r>
            <a:r>
              <a:rPr lang="zh-CN" altLang="en-US">
                <a:sym typeface="+mn-ea"/>
              </a:rPr>
              <a:t>全国277个试点智慧城市中，有35%的试点城市还没有出台与城市定位相适应的实施计划和技术标准，在已有的实施计划中，大部分项目集中于公共信息平台和基础设施的建设，城市产业布局和发展项目较少，导致建设同构化严重。</a:t>
            </a:r>
            <a:endParaRPr lang="zh-CN" altLang="en-US"/>
          </a:p>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en-US" altLang="zh-CN" b="1">
                <a:solidFill>
                  <a:schemeClr val="tx1">
                    <a:lumMod val="50000"/>
                    <a:lumOff val="50000"/>
                  </a:schemeClr>
                </a:solidFill>
                <a:sym typeface="+mn-ea"/>
              </a:rPr>
              <a:t>该技术是近年国际上一种革命性的物联网接入技术，具有远距离、低功耗、低运维成本等特点，与WiFi蓝牙、ZigBee等现有技术相比，LPWAN真正实现了大区域物联网低成本全覆盖。</a:t>
            </a:r>
            <a:r>
              <a:rPr lang="en-US" altLang="zh-CN" dirty="0">
                <a:solidFill>
                  <a:schemeClr val="tx1">
                    <a:lumMod val="50000"/>
                    <a:lumOff val="50000"/>
                  </a:schemeClr>
                </a:solidFill>
                <a:sym typeface="+mn-ea"/>
              </a:rPr>
              <a:t>.</a:t>
            </a:r>
            <a:endParaRPr lang="en-US" altLang="zh-CN" dirty="0">
              <a:solidFill>
                <a:schemeClr val="tx1">
                  <a:lumMod val="50000"/>
                  <a:lumOff val="50000"/>
                </a:schemeClr>
              </a:solidFill>
            </a:endParaRPr>
          </a:p>
          <a:p>
            <a:r>
              <a:rPr lang="zh-CN" altLang="en-US">
                <a:sym typeface="+mn-ea"/>
              </a:rPr>
              <a:t>LPWAN（Low Power Wide Area Network），</a:t>
            </a:r>
            <a:endParaRPr lang="zh-CN" altLang="en-US">
              <a:sym typeface="+mn-ea"/>
            </a:endParaRPr>
          </a:p>
          <a:p>
            <a:r>
              <a:rPr lang="zh-CN" altLang="en-US"/>
              <a:t>M2M是Machine-to-Machine/Man的简称，是一种以机器终端智能交互为核心的、网络化的应用与服务。它通过在机器内部嵌入无线通信模块，以无线通信等为接入手段，为客户提供综合的信息化解决方案，以满足客户对监控、指挥调度、数据采集和测量等方面的信息化需求。M2M根据其应用服务对象可以分为个人、家庭、行业三大类。</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广域物联网网络结构简单，运行维护成本低。低功耗广域网络技术的出现，填补了现有三大运营商通讯技术的空白，为广域物联网的更大规模发展奠定了基础。</a:t>
            </a:r>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LTE未授权频谱（LTE-U）： 丰富的未授权频谱资源，可以增加运营商网络容量和性能。</a:t>
            </a:r>
            <a:r>
              <a:rPr lang="en-US" altLang="zh-CN"/>
              <a:t>5G</a:t>
            </a:r>
            <a:endParaRPr lang="en-US" alt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LoRa并不是一个陌生的技术，它目前应用最为广泛的LPWAN网络技术之一，这一协议源于SemTech公司，该公司计划将逐步授权其他源文件。</a:t>
            </a:r>
            <a:endParaRPr lang="zh-CN" altLang="en-US"/>
          </a:p>
          <a:p>
            <a:endParaRPr lang="zh-CN" altLang="en-US"/>
          </a:p>
          <a:p>
            <a:r>
              <a:rPr lang="zh-CN" altLang="en-US"/>
              <a:t>　　LoRa无线技术的主要特点：</a:t>
            </a:r>
            <a:endParaRPr lang="zh-CN" altLang="en-US"/>
          </a:p>
          <a:p>
            <a:endParaRPr lang="zh-CN" altLang="en-US"/>
          </a:p>
          <a:p>
            <a:r>
              <a:rPr lang="zh-CN" altLang="en-US"/>
              <a:t>　　长距离：1 ~ 20 km</a:t>
            </a:r>
            <a:endParaRPr lang="zh-CN" altLang="en-US"/>
          </a:p>
          <a:p>
            <a:endParaRPr lang="zh-CN" altLang="en-US"/>
          </a:p>
          <a:p>
            <a:r>
              <a:rPr lang="zh-CN" altLang="en-US"/>
              <a:t>　　节点数：万级，甚至百万级</a:t>
            </a:r>
            <a:endParaRPr lang="zh-CN" altLang="en-US"/>
          </a:p>
          <a:p>
            <a:endParaRPr lang="zh-CN" altLang="en-US"/>
          </a:p>
          <a:p>
            <a:r>
              <a:rPr lang="zh-CN" altLang="en-US"/>
              <a:t>　　电池寿命：3~10年</a:t>
            </a:r>
            <a:endParaRPr lang="zh-CN" altLang="en-US"/>
          </a:p>
          <a:p>
            <a:endParaRPr lang="zh-CN" altLang="en-US"/>
          </a:p>
          <a:p>
            <a:r>
              <a:rPr lang="zh-CN" altLang="en-US"/>
              <a:t>　　数据速率0.3~50kbps</a:t>
            </a:r>
            <a:endParaRPr lang="zh-CN" altLang="en-US"/>
          </a:p>
          <a:p>
            <a:endParaRPr lang="zh-CN" altLang="en-US"/>
          </a:p>
          <a:p>
            <a:r>
              <a:rPr lang="zh-CN" altLang="en-US"/>
              <a:t>　　LoRa作为一种无线技术，基于Sub-GHz的频段使其更易以较低功耗远距离通信，可以使用电池供电或者其他能量收集的方式供电。较低的数据速率也延长了电池寿命和增加了网络的容量。LoRa信号对建筑的穿透力也很强。LoRa的这些技术特点更适合于低成本大规模的物联网部署。</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和竖排文字">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竖排标题与文本">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1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11" name="图片占位符 10"/>
          <p:cNvSpPr>
            <a:spLocks noGrp="1"/>
          </p:cNvSpPr>
          <p:nvPr>
            <p:ph type="pic" sz="quarter" idx="10"/>
          </p:nvPr>
        </p:nvSpPr>
        <p:spPr>
          <a:xfrm>
            <a:off x="1059542" y="2641600"/>
            <a:ext cx="2191657" cy="3120571"/>
          </a:xfrm>
          <a:custGeom>
            <a:avLst/>
            <a:gdLst>
              <a:gd name="connsiteX0" fmla="*/ 0 w 2191657"/>
              <a:gd name="connsiteY0" fmla="*/ 0 h 3120571"/>
              <a:gd name="connsiteX1" fmla="*/ 2191657 w 2191657"/>
              <a:gd name="connsiteY1" fmla="*/ 0 h 3120571"/>
              <a:gd name="connsiteX2" fmla="*/ 2191657 w 2191657"/>
              <a:gd name="connsiteY2" fmla="*/ 3120571 h 3120571"/>
              <a:gd name="connsiteX3" fmla="*/ 0 w 2191657"/>
              <a:gd name="connsiteY3" fmla="*/ 3120571 h 3120571"/>
            </a:gdLst>
            <a:ahLst/>
            <a:cxnLst>
              <a:cxn ang="0">
                <a:pos x="connsiteX0" y="connsiteY0"/>
              </a:cxn>
              <a:cxn ang="0">
                <a:pos x="connsiteX1" y="connsiteY1"/>
              </a:cxn>
              <a:cxn ang="0">
                <a:pos x="connsiteX2" y="connsiteY2"/>
              </a:cxn>
              <a:cxn ang="0">
                <a:pos x="connsiteX3" y="connsiteY3"/>
              </a:cxn>
            </a:cxnLst>
            <a:rect l="l" t="t" r="r" b="b"/>
            <a:pathLst>
              <a:path w="2191657" h="3120571">
                <a:moveTo>
                  <a:pt x="0" y="0"/>
                </a:moveTo>
                <a:lnTo>
                  <a:pt x="2191657" y="0"/>
                </a:lnTo>
                <a:lnTo>
                  <a:pt x="2191657" y="3120571"/>
                </a:lnTo>
                <a:lnTo>
                  <a:pt x="0" y="3120571"/>
                </a:lnTo>
                <a:close/>
              </a:path>
            </a:pathLst>
          </a:custGeom>
        </p:spPr>
        <p:txBody>
          <a:bodyPr wrap="square">
            <a:noAutofit/>
          </a:bodyPr>
          <a:lstStyle/>
          <a:p>
            <a:endParaRPr lang="zh-CN" altLang="en-US" dirty="0"/>
          </a:p>
        </p:txBody>
      </p:sp>
      <p:sp>
        <p:nvSpPr>
          <p:cNvPr id="14" name="图片占位符 13"/>
          <p:cNvSpPr>
            <a:spLocks noGrp="1"/>
          </p:cNvSpPr>
          <p:nvPr>
            <p:ph type="pic" sz="quarter" idx="11"/>
          </p:nvPr>
        </p:nvSpPr>
        <p:spPr>
          <a:xfrm>
            <a:off x="3686628" y="3045279"/>
            <a:ext cx="2191657" cy="3120571"/>
          </a:xfrm>
          <a:custGeom>
            <a:avLst/>
            <a:gdLst>
              <a:gd name="connsiteX0" fmla="*/ 0 w 2191657"/>
              <a:gd name="connsiteY0" fmla="*/ 0 h 3120571"/>
              <a:gd name="connsiteX1" fmla="*/ 2191657 w 2191657"/>
              <a:gd name="connsiteY1" fmla="*/ 0 h 3120571"/>
              <a:gd name="connsiteX2" fmla="*/ 2191657 w 2191657"/>
              <a:gd name="connsiteY2" fmla="*/ 3120571 h 3120571"/>
              <a:gd name="connsiteX3" fmla="*/ 0 w 2191657"/>
              <a:gd name="connsiteY3" fmla="*/ 3120571 h 3120571"/>
            </a:gdLst>
            <a:ahLst/>
            <a:cxnLst>
              <a:cxn ang="0">
                <a:pos x="connsiteX0" y="connsiteY0"/>
              </a:cxn>
              <a:cxn ang="0">
                <a:pos x="connsiteX1" y="connsiteY1"/>
              </a:cxn>
              <a:cxn ang="0">
                <a:pos x="connsiteX2" y="connsiteY2"/>
              </a:cxn>
              <a:cxn ang="0">
                <a:pos x="connsiteX3" y="connsiteY3"/>
              </a:cxn>
            </a:cxnLst>
            <a:rect l="l" t="t" r="r" b="b"/>
            <a:pathLst>
              <a:path w="2191657" h="3120571">
                <a:moveTo>
                  <a:pt x="0" y="0"/>
                </a:moveTo>
                <a:lnTo>
                  <a:pt x="2191657" y="0"/>
                </a:lnTo>
                <a:lnTo>
                  <a:pt x="2191657" y="3120571"/>
                </a:lnTo>
                <a:lnTo>
                  <a:pt x="0" y="3120571"/>
                </a:lnTo>
                <a:close/>
              </a:path>
            </a:pathLst>
          </a:custGeom>
        </p:spPr>
        <p:txBody>
          <a:bodyPr wrap="square">
            <a:noAutofit/>
          </a:bodyPr>
          <a:lstStyle/>
          <a:p>
            <a:endParaRPr lang="zh-CN" altLang="en-US"/>
          </a:p>
        </p:txBody>
      </p:sp>
      <p:sp>
        <p:nvSpPr>
          <p:cNvPr id="17" name="图片占位符 16"/>
          <p:cNvSpPr>
            <a:spLocks noGrp="1"/>
          </p:cNvSpPr>
          <p:nvPr>
            <p:ph type="pic" sz="quarter" idx="12"/>
          </p:nvPr>
        </p:nvSpPr>
        <p:spPr>
          <a:xfrm>
            <a:off x="6313715" y="2641601"/>
            <a:ext cx="2191657" cy="3120571"/>
          </a:xfrm>
          <a:custGeom>
            <a:avLst/>
            <a:gdLst>
              <a:gd name="connsiteX0" fmla="*/ 0 w 2191657"/>
              <a:gd name="connsiteY0" fmla="*/ 0 h 3120571"/>
              <a:gd name="connsiteX1" fmla="*/ 2191657 w 2191657"/>
              <a:gd name="connsiteY1" fmla="*/ 0 h 3120571"/>
              <a:gd name="connsiteX2" fmla="*/ 2191657 w 2191657"/>
              <a:gd name="connsiteY2" fmla="*/ 3120571 h 3120571"/>
              <a:gd name="connsiteX3" fmla="*/ 0 w 2191657"/>
              <a:gd name="connsiteY3" fmla="*/ 3120571 h 3120571"/>
            </a:gdLst>
            <a:ahLst/>
            <a:cxnLst>
              <a:cxn ang="0">
                <a:pos x="connsiteX0" y="connsiteY0"/>
              </a:cxn>
              <a:cxn ang="0">
                <a:pos x="connsiteX1" y="connsiteY1"/>
              </a:cxn>
              <a:cxn ang="0">
                <a:pos x="connsiteX2" y="connsiteY2"/>
              </a:cxn>
              <a:cxn ang="0">
                <a:pos x="connsiteX3" y="connsiteY3"/>
              </a:cxn>
            </a:cxnLst>
            <a:rect l="l" t="t" r="r" b="b"/>
            <a:pathLst>
              <a:path w="2191657" h="3120571">
                <a:moveTo>
                  <a:pt x="0" y="0"/>
                </a:moveTo>
                <a:lnTo>
                  <a:pt x="2191657" y="0"/>
                </a:lnTo>
                <a:lnTo>
                  <a:pt x="2191657" y="3120571"/>
                </a:lnTo>
                <a:lnTo>
                  <a:pt x="0" y="3120571"/>
                </a:lnTo>
                <a:close/>
              </a:path>
            </a:pathLst>
          </a:custGeom>
        </p:spPr>
        <p:txBody>
          <a:bodyPr wrap="square">
            <a:noAutofit/>
          </a:bodyPr>
          <a:lstStyle/>
          <a:p>
            <a:endParaRPr lang="zh-CN" altLang="en-US"/>
          </a:p>
        </p:txBody>
      </p:sp>
      <p:sp>
        <p:nvSpPr>
          <p:cNvPr id="20" name="图片占位符 19"/>
          <p:cNvSpPr>
            <a:spLocks noGrp="1"/>
          </p:cNvSpPr>
          <p:nvPr>
            <p:ph type="pic" sz="quarter" idx="13"/>
          </p:nvPr>
        </p:nvSpPr>
        <p:spPr>
          <a:xfrm>
            <a:off x="8940800" y="3045279"/>
            <a:ext cx="2191657" cy="3120571"/>
          </a:xfrm>
          <a:custGeom>
            <a:avLst/>
            <a:gdLst>
              <a:gd name="connsiteX0" fmla="*/ 0 w 2191657"/>
              <a:gd name="connsiteY0" fmla="*/ 0 h 3120571"/>
              <a:gd name="connsiteX1" fmla="*/ 2191657 w 2191657"/>
              <a:gd name="connsiteY1" fmla="*/ 0 h 3120571"/>
              <a:gd name="connsiteX2" fmla="*/ 2191657 w 2191657"/>
              <a:gd name="connsiteY2" fmla="*/ 3120571 h 3120571"/>
              <a:gd name="connsiteX3" fmla="*/ 0 w 2191657"/>
              <a:gd name="connsiteY3" fmla="*/ 3120571 h 3120571"/>
            </a:gdLst>
            <a:ahLst/>
            <a:cxnLst>
              <a:cxn ang="0">
                <a:pos x="connsiteX0" y="connsiteY0"/>
              </a:cxn>
              <a:cxn ang="0">
                <a:pos x="connsiteX1" y="connsiteY1"/>
              </a:cxn>
              <a:cxn ang="0">
                <a:pos x="connsiteX2" y="connsiteY2"/>
              </a:cxn>
              <a:cxn ang="0">
                <a:pos x="connsiteX3" y="connsiteY3"/>
              </a:cxn>
            </a:cxnLst>
            <a:rect l="l" t="t" r="r" b="b"/>
            <a:pathLst>
              <a:path w="2191657" h="3120571">
                <a:moveTo>
                  <a:pt x="0" y="0"/>
                </a:moveTo>
                <a:lnTo>
                  <a:pt x="2191657" y="0"/>
                </a:lnTo>
                <a:lnTo>
                  <a:pt x="2191657" y="3120571"/>
                </a:lnTo>
                <a:lnTo>
                  <a:pt x="0" y="3120571"/>
                </a:lnTo>
                <a:close/>
              </a:path>
            </a:pathLst>
          </a:custGeom>
        </p:spPr>
        <p:txBody>
          <a:bodyPr wrap="square">
            <a:noAutofit/>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3F7"/>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7BC27E-9D0A-4225-AE07-DEAEB13AEBDD}"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0089A8-2D3D-446F-819F-462166AD9F1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image" Target="../media/image1.jpeg"/><Relationship Id="rId15" Type="http://schemas.openxmlformats.org/officeDocument/2006/relationships/notesSlide" Target="../notesSlides/notesSlide1.xml"/><Relationship Id="rId14" Type="http://schemas.openxmlformats.org/officeDocument/2006/relationships/slideLayout" Target="../slideLayouts/slideLayout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8.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19.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microsoft.com/office/2007/relationships/hdphoto" Target="../media/hdphoto4.wdp"/><Relationship Id="rId7" Type="http://schemas.openxmlformats.org/officeDocument/2006/relationships/image" Target="../media/image18.png"/><Relationship Id="rId6" Type="http://schemas.microsoft.com/office/2007/relationships/hdphoto" Target="../media/hdphoto3.wdp"/><Relationship Id="rId5" Type="http://schemas.openxmlformats.org/officeDocument/2006/relationships/image" Target="../media/image17.png"/><Relationship Id="rId4" Type="http://schemas.microsoft.com/office/2007/relationships/hdphoto" Target="../media/hdphoto2.wdp"/><Relationship Id="rId3" Type="http://schemas.openxmlformats.org/officeDocument/2006/relationships/image" Target="../media/image16.png"/><Relationship Id="rId2" Type="http://schemas.microsoft.com/office/2007/relationships/hdphoto" Target="../media/hdphoto1.wdp"/><Relationship Id="rId10" Type="http://schemas.openxmlformats.org/officeDocument/2006/relationships/notesSlide" Target="../notesSlides/notesSlide9.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png"/></Relationships>
</file>

<file path=ppt/slides/_rels/slide2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tags" Target="../tags/tag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23.jpe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2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5.jpe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6.jpe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7.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28.jpe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29.jpe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30.jpeg"/></Relationships>
</file>

<file path=ppt/slides/_rels/slide33.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15.xml"/><Relationship Id="rId2" Type="http://schemas.openxmlformats.org/officeDocument/2006/relationships/image" Target="../media/image1.jpeg"/><Relationship Id="rId1" Type="http://schemas.openxmlformats.org/officeDocument/2006/relationships/tags" Target="../tags/tag1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A_图片 4" descr="图片包含 户外, 天空, 雪花, 自然&#10;&#10;已生成极高可信度的说明"/>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t="15730"/>
          <a:stretch>
            <a:fillRect/>
          </a:stretch>
        </p:blipFill>
        <p:spPr>
          <a:xfrm>
            <a:off x="20" y="10"/>
            <a:ext cx="12191980" cy="6857990"/>
          </a:xfrm>
          <a:prstGeom prst="rect">
            <a:avLst/>
          </a:prstGeom>
        </p:spPr>
      </p:pic>
      <p:sp>
        <p:nvSpPr>
          <p:cNvPr id="13" name="PA_矩形 12"/>
          <p:cNvSpPr/>
          <p:nvPr>
            <p:custDataLst>
              <p:tags r:id="rId3"/>
            </p:custDataLst>
          </p:nvPr>
        </p:nvSpPr>
        <p:spPr>
          <a:xfrm>
            <a:off x="0" y="6092824"/>
            <a:ext cx="12192000" cy="7651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PA_任意多边形 21"/>
          <p:cNvSpPr/>
          <p:nvPr>
            <p:custDataLst>
              <p:tags r:id="rId4"/>
            </p:custDataLst>
          </p:nvPr>
        </p:nvSpPr>
        <p:spPr>
          <a:xfrm rot="2700000">
            <a:off x="534715" y="326949"/>
            <a:ext cx="365670" cy="365670"/>
          </a:xfrm>
          <a:custGeom>
            <a:avLst/>
            <a:gdLst>
              <a:gd name="connsiteX0" fmla="*/ 787400 w 787400"/>
              <a:gd name="connsiteY0" fmla="*/ 362216 h 787400"/>
              <a:gd name="connsiteX1" fmla="*/ 787400 w 787400"/>
              <a:gd name="connsiteY1" fmla="*/ 787400 h 787400"/>
              <a:gd name="connsiteX2" fmla="*/ 362216 w 787400"/>
              <a:gd name="connsiteY2" fmla="*/ 787400 h 787400"/>
              <a:gd name="connsiteX3" fmla="*/ 787400 w 787400"/>
              <a:gd name="connsiteY3" fmla="*/ 56889 h 787400"/>
              <a:gd name="connsiteX4" fmla="*/ 787400 w 787400"/>
              <a:gd name="connsiteY4" fmla="*/ 233927 h 787400"/>
              <a:gd name="connsiteX5" fmla="*/ 233927 w 787400"/>
              <a:gd name="connsiteY5" fmla="*/ 787400 h 787400"/>
              <a:gd name="connsiteX6" fmla="*/ 56889 w 787400"/>
              <a:gd name="connsiteY6" fmla="*/ 787400 h 787400"/>
              <a:gd name="connsiteX7" fmla="*/ 538960 w 787400"/>
              <a:gd name="connsiteY7" fmla="*/ 0 h 787400"/>
              <a:gd name="connsiteX8" fmla="*/ 716000 w 787400"/>
              <a:gd name="connsiteY8" fmla="*/ 0 h 787400"/>
              <a:gd name="connsiteX9" fmla="*/ 0 w 787400"/>
              <a:gd name="connsiteY9" fmla="*/ 716000 h 787400"/>
              <a:gd name="connsiteX10" fmla="*/ 0 w 787400"/>
              <a:gd name="connsiteY10" fmla="*/ 538960 h 787400"/>
              <a:gd name="connsiteX11" fmla="*/ 0 w 787400"/>
              <a:gd name="connsiteY11" fmla="*/ 0 h 787400"/>
              <a:gd name="connsiteX12" fmla="*/ 410671 w 787400"/>
              <a:gd name="connsiteY12" fmla="*/ 0 h 787400"/>
              <a:gd name="connsiteX13" fmla="*/ 0 w 787400"/>
              <a:gd name="connsiteY13" fmla="*/ 410671 h 78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7400" h="787400">
                <a:moveTo>
                  <a:pt x="787400" y="362216"/>
                </a:moveTo>
                <a:lnTo>
                  <a:pt x="787400" y="787400"/>
                </a:lnTo>
                <a:lnTo>
                  <a:pt x="362216" y="787400"/>
                </a:lnTo>
                <a:close/>
                <a:moveTo>
                  <a:pt x="787400" y="56889"/>
                </a:moveTo>
                <a:lnTo>
                  <a:pt x="787400" y="233927"/>
                </a:lnTo>
                <a:lnTo>
                  <a:pt x="233927" y="787400"/>
                </a:lnTo>
                <a:lnTo>
                  <a:pt x="56889" y="787400"/>
                </a:lnTo>
                <a:close/>
                <a:moveTo>
                  <a:pt x="538960" y="0"/>
                </a:moveTo>
                <a:lnTo>
                  <a:pt x="716000" y="0"/>
                </a:lnTo>
                <a:lnTo>
                  <a:pt x="0" y="716000"/>
                </a:lnTo>
                <a:lnTo>
                  <a:pt x="0" y="538960"/>
                </a:lnTo>
                <a:close/>
                <a:moveTo>
                  <a:pt x="0" y="0"/>
                </a:moveTo>
                <a:lnTo>
                  <a:pt x="410671" y="0"/>
                </a:lnTo>
                <a:lnTo>
                  <a:pt x="0" y="410671"/>
                </a:lnTo>
                <a:close/>
              </a:path>
            </a:pathLst>
          </a:cu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3" name="PA_文本框 22"/>
          <p:cNvSpPr txBox="1"/>
          <p:nvPr>
            <p:custDataLst>
              <p:tags r:id="rId5"/>
            </p:custDataLst>
          </p:nvPr>
        </p:nvSpPr>
        <p:spPr>
          <a:xfrm>
            <a:off x="1105878" y="340507"/>
            <a:ext cx="1808480" cy="337185"/>
          </a:xfrm>
          <a:prstGeom prst="rect">
            <a:avLst/>
          </a:prstGeom>
          <a:noFill/>
        </p:spPr>
        <p:txBody>
          <a:bodyPr wrap="none" rtlCol="0">
            <a:spAutoFit/>
          </a:bodyPr>
          <a:lstStyle/>
          <a:p>
            <a:r>
              <a:rPr lang="zh-CN" altLang="en-US" sz="1600" dirty="0">
                <a:solidFill>
                  <a:schemeClr val="tx1">
                    <a:lumMod val="85000"/>
                    <a:lumOff val="15000"/>
                  </a:schemeClr>
                </a:solidFill>
                <a:latin typeface="+mj-lt"/>
                <a:ea typeface="+mj-ea"/>
              </a:rPr>
              <a:t>网络安全分组汇报</a:t>
            </a:r>
            <a:endParaRPr lang="zh-CN" altLang="en-US" sz="1600" dirty="0">
              <a:solidFill>
                <a:schemeClr val="tx1">
                  <a:lumMod val="85000"/>
                  <a:lumOff val="15000"/>
                </a:schemeClr>
              </a:solidFill>
              <a:latin typeface="+mj-lt"/>
              <a:ea typeface="+mj-ea"/>
            </a:endParaRPr>
          </a:p>
        </p:txBody>
      </p:sp>
      <p:sp>
        <p:nvSpPr>
          <p:cNvPr id="25" name="PA_文本框 24"/>
          <p:cNvSpPr txBox="1"/>
          <p:nvPr>
            <p:custDataLst>
              <p:tags r:id="rId6"/>
            </p:custDataLst>
          </p:nvPr>
        </p:nvSpPr>
        <p:spPr>
          <a:xfrm>
            <a:off x="1549400" y="6290745"/>
            <a:ext cx="9093200" cy="368300"/>
          </a:xfrm>
          <a:prstGeom prst="rect">
            <a:avLst/>
          </a:prstGeom>
          <a:noFill/>
        </p:spPr>
        <p:txBody>
          <a:bodyPr wrap="square" rtlCol="0">
            <a:spAutoFit/>
          </a:bodyPr>
          <a:lstStyle/>
          <a:p>
            <a:pPr algn="ctr"/>
            <a:r>
              <a:rPr lang="en-US" altLang="zh-CN" dirty="0">
                <a:solidFill>
                  <a:schemeClr val="tx1">
                    <a:lumMod val="50000"/>
                    <a:lumOff val="50000"/>
                  </a:schemeClr>
                </a:solidFill>
              </a:rPr>
              <a:t>PowerPoint designed by </a:t>
            </a:r>
            <a:r>
              <a:rPr lang="zh-CN" altLang="en-US" dirty="0" err="1">
                <a:solidFill>
                  <a:schemeClr val="tx1">
                    <a:lumMod val="50000"/>
                    <a:lumOff val="50000"/>
                  </a:schemeClr>
                </a:solidFill>
              </a:rPr>
              <a:t>于鹄杰，王壮志，李逸豪</a:t>
            </a:r>
            <a:r>
              <a:rPr lang="en-US" altLang="zh-CN" dirty="0">
                <a:solidFill>
                  <a:schemeClr val="tx1">
                    <a:lumMod val="50000"/>
                    <a:lumOff val="50000"/>
                  </a:schemeClr>
                </a:solidFill>
              </a:rPr>
              <a:t> in 2018</a:t>
            </a:r>
            <a:endParaRPr lang="en-US" altLang="zh-CN" dirty="0">
              <a:solidFill>
                <a:schemeClr val="tx1">
                  <a:lumMod val="50000"/>
                  <a:lumOff val="50000"/>
                </a:schemeClr>
              </a:solidFill>
            </a:endParaRPr>
          </a:p>
        </p:txBody>
      </p:sp>
      <p:sp>
        <p:nvSpPr>
          <p:cNvPr id="26" name="PA_文本框 25"/>
          <p:cNvSpPr txBox="1"/>
          <p:nvPr>
            <p:custDataLst>
              <p:tags r:id="rId7"/>
            </p:custDataLst>
          </p:nvPr>
        </p:nvSpPr>
        <p:spPr>
          <a:xfrm>
            <a:off x="8209171" y="380124"/>
            <a:ext cx="776175" cy="338554"/>
          </a:xfrm>
          <a:prstGeom prst="rect">
            <a:avLst/>
          </a:prstGeom>
          <a:noFill/>
        </p:spPr>
        <p:txBody>
          <a:bodyPr wrap="none" rtlCol="0">
            <a:spAutoFit/>
          </a:bodyPr>
          <a:lstStyle/>
          <a:p>
            <a:pPr algn="ctr"/>
            <a:r>
              <a:rPr lang="en-US" altLang="zh-CN" sz="1600" dirty="0">
                <a:solidFill>
                  <a:schemeClr val="tx1">
                    <a:lumMod val="85000"/>
                    <a:lumOff val="15000"/>
                  </a:schemeClr>
                </a:solidFill>
                <a:latin typeface="+mj-lt"/>
                <a:ea typeface="+mj-ea"/>
              </a:rPr>
              <a:t>Picture</a:t>
            </a:r>
            <a:endParaRPr lang="zh-CN" altLang="en-US" sz="1600" dirty="0">
              <a:solidFill>
                <a:schemeClr val="tx1">
                  <a:lumMod val="85000"/>
                  <a:lumOff val="15000"/>
                </a:schemeClr>
              </a:solidFill>
              <a:latin typeface="+mj-lt"/>
              <a:ea typeface="+mj-ea"/>
            </a:endParaRPr>
          </a:p>
        </p:txBody>
      </p:sp>
      <p:sp>
        <p:nvSpPr>
          <p:cNvPr id="27" name="PA_文本框 26"/>
          <p:cNvSpPr txBox="1"/>
          <p:nvPr>
            <p:custDataLst>
              <p:tags r:id="rId8"/>
            </p:custDataLst>
          </p:nvPr>
        </p:nvSpPr>
        <p:spPr>
          <a:xfrm>
            <a:off x="9250037" y="380124"/>
            <a:ext cx="718466" cy="338554"/>
          </a:xfrm>
          <a:prstGeom prst="rect">
            <a:avLst/>
          </a:prstGeom>
          <a:noFill/>
        </p:spPr>
        <p:txBody>
          <a:bodyPr wrap="none" rtlCol="0">
            <a:spAutoFit/>
          </a:bodyPr>
          <a:lstStyle/>
          <a:p>
            <a:pPr algn="ctr"/>
            <a:r>
              <a:rPr lang="en-US" altLang="zh-CN" sz="1600" dirty="0">
                <a:solidFill>
                  <a:schemeClr val="tx1">
                    <a:lumMod val="85000"/>
                    <a:lumOff val="15000"/>
                  </a:schemeClr>
                </a:solidFill>
                <a:latin typeface="+mj-lt"/>
                <a:ea typeface="+mj-ea"/>
              </a:rPr>
              <a:t>Shape</a:t>
            </a:r>
            <a:endParaRPr lang="zh-CN" altLang="en-US" sz="1600" dirty="0">
              <a:solidFill>
                <a:schemeClr val="tx1">
                  <a:lumMod val="85000"/>
                  <a:lumOff val="15000"/>
                </a:schemeClr>
              </a:solidFill>
              <a:latin typeface="+mj-lt"/>
              <a:ea typeface="+mj-ea"/>
            </a:endParaRPr>
          </a:p>
        </p:txBody>
      </p:sp>
      <p:sp>
        <p:nvSpPr>
          <p:cNvPr id="28" name="PA_文本框 27"/>
          <p:cNvSpPr txBox="1"/>
          <p:nvPr>
            <p:custDataLst>
              <p:tags r:id="rId9"/>
            </p:custDataLst>
          </p:nvPr>
        </p:nvSpPr>
        <p:spPr>
          <a:xfrm>
            <a:off x="10214760" y="380124"/>
            <a:ext cx="652743" cy="338554"/>
          </a:xfrm>
          <a:prstGeom prst="rect">
            <a:avLst/>
          </a:prstGeom>
          <a:noFill/>
        </p:spPr>
        <p:txBody>
          <a:bodyPr wrap="none" rtlCol="0">
            <a:spAutoFit/>
          </a:bodyPr>
          <a:lstStyle/>
          <a:p>
            <a:pPr algn="ctr"/>
            <a:r>
              <a:rPr lang="en-US" altLang="zh-CN" sz="1600" dirty="0">
                <a:solidFill>
                  <a:schemeClr val="tx1">
                    <a:lumMod val="85000"/>
                    <a:lumOff val="15000"/>
                  </a:schemeClr>
                </a:solidFill>
                <a:latin typeface="+mj-lt"/>
                <a:ea typeface="+mj-ea"/>
              </a:rPr>
              <a:t>Chart</a:t>
            </a:r>
            <a:endParaRPr lang="zh-CN" altLang="en-US" sz="1600" dirty="0">
              <a:solidFill>
                <a:schemeClr val="tx1">
                  <a:lumMod val="85000"/>
                  <a:lumOff val="15000"/>
                </a:schemeClr>
              </a:solidFill>
              <a:latin typeface="+mj-lt"/>
              <a:ea typeface="+mj-ea"/>
            </a:endParaRPr>
          </a:p>
        </p:txBody>
      </p:sp>
      <p:sp>
        <p:nvSpPr>
          <p:cNvPr id="29" name="PA_文本框 28"/>
          <p:cNvSpPr txBox="1"/>
          <p:nvPr>
            <p:custDataLst>
              <p:tags r:id="rId10"/>
            </p:custDataLst>
          </p:nvPr>
        </p:nvSpPr>
        <p:spPr>
          <a:xfrm>
            <a:off x="11103340" y="380124"/>
            <a:ext cx="537327" cy="338554"/>
          </a:xfrm>
          <a:prstGeom prst="rect">
            <a:avLst/>
          </a:prstGeom>
          <a:noFill/>
        </p:spPr>
        <p:txBody>
          <a:bodyPr wrap="none" rtlCol="0">
            <a:spAutoFit/>
          </a:bodyPr>
          <a:lstStyle/>
          <a:p>
            <a:pPr algn="ctr"/>
            <a:r>
              <a:rPr lang="en-US" altLang="zh-CN" sz="1600" dirty="0">
                <a:solidFill>
                  <a:schemeClr val="tx1">
                    <a:lumMod val="85000"/>
                    <a:lumOff val="15000"/>
                  </a:schemeClr>
                </a:solidFill>
                <a:latin typeface="+mj-lt"/>
                <a:ea typeface="+mj-ea"/>
              </a:rPr>
              <a:t>Title</a:t>
            </a:r>
            <a:endParaRPr lang="zh-CN" altLang="en-US" sz="1600" dirty="0">
              <a:solidFill>
                <a:schemeClr val="tx1">
                  <a:lumMod val="85000"/>
                  <a:lumOff val="15000"/>
                </a:schemeClr>
              </a:solidFill>
              <a:latin typeface="+mj-lt"/>
              <a:ea typeface="+mj-ea"/>
            </a:endParaRPr>
          </a:p>
        </p:txBody>
      </p:sp>
      <p:sp>
        <p:nvSpPr>
          <p:cNvPr id="8" name="PA_圆角矩形 7"/>
          <p:cNvSpPr/>
          <p:nvPr>
            <p:custDataLst>
              <p:tags r:id="rId11"/>
            </p:custDataLst>
          </p:nvPr>
        </p:nvSpPr>
        <p:spPr>
          <a:xfrm>
            <a:off x="4821716" y="2714381"/>
            <a:ext cx="2548568" cy="452854"/>
          </a:xfrm>
          <a:prstGeom prst="roundRect">
            <a:avLst>
              <a:gd name="adj" fmla="val 50000"/>
            </a:avLst>
          </a:prstGeom>
          <a:gradFill>
            <a:gsLst>
              <a:gs pos="0">
                <a:srgbClr val="08AEEA"/>
              </a:gs>
              <a:gs pos="100000">
                <a:srgbClr val="2AF598"/>
              </a:gs>
            </a:gsLst>
            <a:lin ang="2700000" scaled="0"/>
          </a:gradFill>
          <a:ln>
            <a:noFill/>
          </a:ln>
          <a:effectLst>
            <a:outerShdw blurRad="317500" dist="114300" dir="5400000" sx="90000" sy="90000" algn="t" rotWithShape="0">
              <a:srgbClr val="21E3D2">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A_文本框 5"/>
          <p:cNvSpPr txBox="1"/>
          <p:nvPr>
            <p:custDataLst>
              <p:tags r:id="rId12"/>
            </p:custDataLst>
          </p:nvPr>
        </p:nvSpPr>
        <p:spPr>
          <a:xfrm>
            <a:off x="4175761" y="1775899"/>
            <a:ext cx="3840480" cy="583565"/>
          </a:xfrm>
          <a:prstGeom prst="rect">
            <a:avLst/>
          </a:prstGeom>
          <a:noFill/>
        </p:spPr>
        <p:txBody>
          <a:bodyPr wrap="none" rtlCol="0">
            <a:spAutoFit/>
          </a:bodyPr>
          <a:lstStyle/>
          <a:p>
            <a:pPr algn="ctr"/>
            <a:r>
              <a:rPr lang="zh-CN" sz="3200" dirty="0">
                <a:solidFill>
                  <a:schemeClr val="tx1">
                    <a:lumMod val="85000"/>
                    <a:lumOff val="15000"/>
                  </a:schemeClr>
                </a:solidFill>
                <a:latin typeface="+mj-lt"/>
                <a:ea typeface="+mj-ea"/>
              </a:rPr>
              <a:t>智慧城市中的物联网</a:t>
            </a:r>
            <a:endParaRPr lang="zh-CN" sz="3200" dirty="0">
              <a:solidFill>
                <a:schemeClr val="tx1">
                  <a:lumMod val="85000"/>
                  <a:lumOff val="15000"/>
                </a:schemeClr>
              </a:solidFill>
              <a:latin typeface="+mj-lt"/>
              <a:ea typeface="+mj-ea"/>
            </a:endParaRPr>
          </a:p>
        </p:txBody>
      </p:sp>
      <p:sp>
        <p:nvSpPr>
          <p:cNvPr id="7" name="PA_文本框 6"/>
          <p:cNvSpPr txBox="1"/>
          <p:nvPr>
            <p:custDataLst>
              <p:tags r:id="rId13"/>
            </p:custDataLst>
          </p:nvPr>
        </p:nvSpPr>
        <p:spPr>
          <a:xfrm>
            <a:off x="5684520" y="2759245"/>
            <a:ext cx="822960" cy="337185"/>
          </a:xfrm>
          <a:prstGeom prst="rect">
            <a:avLst/>
          </a:prstGeom>
          <a:noFill/>
        </p:spPr>
        <p:txBody>
          <a:bodyPr wrap="none" rtlCol="0">
            <a:spAutoFit/>
          </a:bodyPr>
          <a:lstStyle/>
          <a:p>
            <a:pPr algn="ctr"/>
            <a:r>
              <a:rPr lang="zh-CN" altLang="en-US" sz="1600" dirty="0">
                <a:solidFill>
                  <a:schemeClr val="bg1"/>
                </a:solidFill>
                <a:latin typeface="+mj-lt"/>
                <a:ea typeface="+mj-ea"/>
              </a:rPr>
              <a:t>四</a:t>
            </a:r>
            <a:r>
              <a:rPr lang="en-US" altLang="zh-CN" sz="1600" dirty="0">
                <a:solidFill>
                  <a:schemeClr val="bg1"/>
                </a:solidFill>
                <a:latin typeface="+mj-lt"/>
                <a:ea typeface="+mj-ea"/>
              </a:rPr>
              <a:t>.1.(A)</a:t>
            </a:r>
            <a:endParaRPr lang="en-US" altLang="zh-CN" sz="1600" dirty="0">
              <a:solidFill>
                <a:schemeClr val="bg1"/>
              </a:solidFill>
              <a:latin typeface="+mj-lt"/>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4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349127"/>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 name="矩形: 圆角 1"/>
          <p:cNvSpPr/>
          <p:nvPr/>
        </p:nvSpPr>
        <p:spPr>
          <a:xfrm>
            <a:off x="1269099" y="2581651"/>
            <a:ext cx="4586141" cy="3279903"/>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圆角 6"/>
          <p:cNvSpPr/>
          <p:nvPr/>
        </p:nvSpPr>
        <p:spPr>
          <a:xfrm>
            <a:off x="6386152" y="2581651"/>
            <a:ext cx="4586141" cy="3279903"/>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圆角 8"/>
          <p:cNvSpPr/>
          <p:nvPr/>
        </p:nvSpPr>
        <p:spPr>
          <a:xfrm>
            <a:off x="-3136340" y="2810676"/>
            <a:ext cx="3874527" cy="2770973"/>
          </a:xfrm>
          <a:prstGeom prst="roundRect">
            <a:avLst>
              <a:gd name="adj" fmla="val 1840"/>
            </a:avLst>
          </a:prstGeom>
          <a:solidFill>
            <a:schemeClr val="bg1"/>
          </a:solidFill>
          <a:ln>
            <a:noFill/>
          </a:ln>
          <a:effectLst>
            <a:outerShdw blurRad="571500" dist="254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1" name="矩形: 圆角 10"/>
          <p:cNvSpPr/>
          <p:nvPr/>
        </p:nvSpPr>
        <p:spPr>
          <a:xfrm>
            <a:off x="11503205" y="2810676"/>
            <a:ext cx="3874527" cy="2770973"/>
          </a:xfrm>
          <a:prstGeom prst="roundRect">
            <a:avLst>
              <a:gd name="adj" fmla="val 1840"/>
            </a:avLst>
          </a:prstGeom>
          <a:solidFill>
            <a:schemeClr val="bg1"/>
          </a:solidFill>
          <a:ln>
            <a:noFill/>
          </a:ln>
          <a:effectLst>
            <a:outerShdw blurRad="571500" dist="254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文本框 12"/>
          <p:cNvSpPr txBox="1"/>
          <p:nvPr/>
        </p:nvSpPr>
        <p:spPr>
          <a:xfrm>
            <a:off x="3666490" y="588645"/>
            <a:ext cx="5217160" cy="645160"/>
          </a:xfrm>
          <a:prstGeom prst="rect">
            <a:avLst/>
          </a:prstGeom>
          <a:noFill/>
        </p:spPr>
        <p:txBody>
          <a:bodyPr wrap="square" rtlCol="0">
            <a:spAutoFit/>
          </a:bodyPr>
          <a:lstStyle/>
          <a:p>
            <a:pPr algn="ctr"/>
            <a:r>
              <a:rPr lang="zh-CN" altLang="en-US" sz="3600" dirty="0">
                <a:gradFill>
                  <a:gsLst>
                    <a:gs pos="0">
                      <a:srgbClr val="08AEEA"/>
                    </a:gs>
                    <a:gs pos="100000">
                      <a:srgbClr val="2AF598"/>
                    </a:gs>
                  </a:gsLst>
                  <a:lin ang="2700000" scaled="0"/>
                </a:gradFill>
              </a:rPr>
              <a:t>智慧城市和物联网的关系</a:t>
            </a:r>
            <a:endParaRPr lang="zh-CN" altLang="en-US" sz="3600" dirty="0">
              <a:gradFill>
                <a:gsLst>
                  <a:gs pos="0">
                    <a:srgbClr val="08AEEA"/>
                  </a:gs>
                  <a:gs pos="100000">
                    <a:srgbClr val="2AF598"/>
                  </a:gs>
                </a:gsLst>
                <a:lin ang="2700000" scaled="0"/>
              </a:gradFill>
            </a:endParaRPr>
          </a:p>
        </p:txBody>
      </p:sp>
      <p:sp>
        <p:nvSpPr>
          <p:cNvPr id="14" name="文本框 13"/>
          <p:cNvSpPr txBox="1"/>
          <p:nvPr/>
        </p:nvSpPr>
        <p:spPr>
          <a:xfrm>
            <a:off x="1571740" y="1233488"/>
            <a:ext cx="9048520" cy="450850"/>
          </a:xfrm>
          <a:prstGeom prst="rect">
            <a:avLst/>
          </a:prstGeom>
          <a:noFill/>
        </p:spPr>
        <p:txBody>
          <a:bodyPr wrap="square" rtlCol="0">
            <a:spAutoFit/>
          </a:bodyPr>
          <a:lstStyle/>
          <a:p>
            <a:pPr algn="ctr">
              <a:lnSpc>
                <a:spcPct val="130000"/>
              </a:lnSpc>
            </a:pPr>
            <a:r>
              <a:rPr lang="zh-CN" altLang="en-US">
                <a:sym typeface="+mn-ea"/>
              </a:rPr>
              <a:t>为什么智慧城市需要物联网？</a:t>
            </a:r>
            <a:endParaRPr lang="en-US" altLang="zh-CN" dirty="0">
              <a:solidFill>
                <a:schemeClr val="tx1">
                  <a:lumMod val="85000"/>
                  <a:lumOff val="15000"/>
                </a:schemeClr>
              </a:solidFill>
            </a:endParaRPr>
          </a:p>
        </p:txBody>
      </p:sp>
      <p:sp>
        <p:nvSpPr>
          <p:cNvPr id="15" name="文本框 14"/>
          <p:cNvSpPr txBox="1"/>
          <p:nvPr/>
        </p:nvSpPr>
        <p:spPr>
          <a:xfrm>
            <a:off x="1582854" y="2810677"/>
            <a:ext cx="3958630" cy="2609215"/>
          </a:xfrm>
          <a:prstGeom prst="rect">
            <a:avLst/>
          </a:prstGeom>
          <a:noFill/>
        </p:spPr>
        <p:txBody>
          <a:bodyPr wrap="square" rtlCol="0">
            <a:spAutoFit/>
          </a:bodyPr>
          <a:lstStyle/>
          <a:p>
            <a:pPr algn="ctr">
              <a:lnSpc>
                <a:spcPct val="130000"/>
              </a:lnSpc>
            </a:pPr>
            <a:r>
              <a:rPr lang="zh-CN" altLang="en-US">
                <a:sym typeface="+mn-ea"/>
              </a:rPr>
              <a:t>城市的智能化管理对城市基础设施的信息化管理提出了更高的要求，需要充分利用物联网技术对各种类城市基础设施的传感设备产生的海量数据进行采集 、处理 、存储 、分析和应用等程 ， 从而实现 “感 、传 、 知 、用 ” 一体化的智慧城市物联网应用 。</a:t>
            </a:r>
            <a:endParaRPr lang="en-US" altLang="zh-CN" dirty="0">
              <a:solidFill>
                <a:schemeClr val="tx1">
                  <a:lumMod val="85000"/>
                  <a:lumOff val="15000"/>
                </a:schemeClr>
              </a:solidFill>
            </a:endParaRPr>
          </a:p>
        </p:txBody>
      </p:sp>
      <p:sp>
        <p:nvSpPr>
          <p:cNvPr id="25" name="文本框 24"/>
          <p:cNvSpPr txBox="1"/>
          <p:nvPr/>
        </p:nvSpPr>
        <p:spPr>
          <a:xfrm>
            <a:off x="6699907" y="2810677"/>
            <a:ext cx="3958630" cy="1529715"/>
          </a:xfrm>
          <a:prstGeom prst="rect">
            <a:avLst/>
          </a:prstGeom>
          <a:noFill/>
        </p:spPr>
        <p:txBody>
          <a:bodyPr wrap="square" rtlCol="0">
            <a:spAutoFit/>
          </a:bodyPr>
          <a:lstStyle/>
          <a:p>
            <a:pPr algn="ctr">
              <a:lnSpc>
                <a:spcPct val="130000"/>
              </a:lnSpc>
            </a:pPr>
            <a:r>
              <a:rPr lang="zh-CN" altLang="en-US">
                <a:sym typeface="+mn-ea"/>
              </a:rPr>
              <a:t>物联网技术为实现城市设备设施信息化 、集约化管理提供了前提条件，可以为智能化城市管理提供决策依据，从而极大提高城市管理的效率 </a:t>
            </a:r>
            <a:endParaRPr lang="en-US" altLang="zh-CN" dirty="0">
              <a:solidFill>
                <a:schemeClr val="tx1">
                  <a:lumMod val="85000"/>
                  <a:lumOff val="15000"/>
                </a:schemeClr>
              </a:solidFill>
            </a:endParaRPr>
          </a:p>
        </p:txBody>
      </p:sp>
      <p:sp>
        <p:nvSpPr>
          <p:cNvPr id="26" name="文本框 25"/>
          <p:cNvSpPr txBox="1"/>
          <p:nvPr/>
        </p:nvSpPr>
        <p:spPr>
          <a:xfrm>
            <a:off x="2808368" y="5360074"/>
            <a:ext cx="1507602" cy="337185"/>
          </a:xfrm>
          <a:prstGeom prst="rect">
            <a:avLst/>
          </a:prstGeom>
          <a:noFill/>
        </p:spPr>
        <p:txBody>
          <a:bodyPr wrap="square" rtlCol="0">
            <a:spAutoFit/>
          </a:bodyPr>
          <a:lstStyle/>
          <a:p>
            <a:pPr algn="ctr"/>
            <a:r>
              <a:rPr lang="zh-CN" altLang="en-US" sz="1600" dirty="0">
                <a:gradFill>
                  <a:gsLst>
                    <a:gs pos="0">
                      <a:srgbClr val="08AEEA"/>
                    </a:gs>
                    <a:gs pos="100000">
                      <a:srgbClr val="2AF598"/>
                    </a:gs>
                  </a:gsLst>
                  <a:lin ang="2700000" scaled="0"/>
                </a:gradFill>
              </a:rPr>
              <a:t>微观</a:t>
            </a:r>
            <a:endParaRPr lang="zh-CN" altLang="en-US" sz="1600" dirty="0">
              <a:gradFill>
                <a:gsLst>
                  <a:gs pos="0">
                    <a:srgbClr val="08AEEA"/>
                  </a:gs>
                  <a:gs pos="100000">
                    <a:srgbClr val="2AF598"/>
                  </a:gs>
                </a:gsLst>
                <a:lin ang="2700000" scaled="0"/>
              </a:gradFill>
            </a:endParaRPr>
          </a:p>
        </p:txBody>
      </p:sp>
      <p:sp>
        <p:nvSpPr>
          <p:cNvPr id="28" name="椭圆 27"/>
          <p:cNvSpPr/>
          <p:nvPr/>
        </p:nvSpPr>
        <p:spPr>
          <a:xfrm>
            <a:off x="5487656" y="6430762"/>
            <a:ext cx="143219" cy="14321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椭圆 28"/>
          <p:cNvSpPr/>
          <p:nvPr/>
        </p:nvSpPr>
        <p:spPr>
          <a:xfrm>
            <a:off x="5845479" y="6430762"/>
            <a:ext cx="143219" cy="143219"/>
          </a:xfrm>
          <a:prstGeom prst="ellipse">
            <a:avLst/>
          </a:prstGeom>
          <a:solidFill>
            <a:srgbClr val="08AEE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5" name="图片 4" descr="u=3946516127,1993912711&amp;fm=27&amp;gp=0"/>
          <p:cNvPicPr>
            <a:picLocks noChangeAspect="1"/>
          </p:cNvPicPr>
          <p:nvPr/>
        </p:nvPicPr>
        <p:blipFill>
          <a:blip r:embed="rId1"/>
          <a:stretch>
            <a:fillRect/>
          </a:stretch>
        </p:blipFill>
        <p:spPr>
          <a:xfrm>
            <a:off x="7747000" y="4340225"/>
            <a:ext cx="1864995" cy="1331595"/>
          </a:xfrm>
          <a:prstGeom prst="rect">
            <a:avLst/>
          </a:prstGeom>
        </p:spPr>
      </p:pic>
      <p:sp>
        <p:nvSpPr>
          <p:cNvPr id="30" name="椭圆 29"/>
          <p:cNvSpPr/>
          <p:nvPr/>
        </p:nvSpPr>
        <p:spPr>
          <a:xfrm>
            <a:off x="6203302" y="6430761"/>
            <a:ext cx="143219" cy="143219"/>
          </a:xfrm>
          <a:prstGeom prst="ellipse">
            <a:avLst/>
          </a:prstGeom>
          <a:solidFill>
            <a:srgbClr val="2AF59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椭圆 30"/>
          <p:cNvSpPr/>
          <p:nvPr/>
        </p:nvSpPr>
        <p:spPr>
          <a:xfrm>
            <a:off x="6561125" y="6430761"/>
            <a:ext cx="143219" cy="14321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7" name="文本框 26"/>
          <p:cNvSpPr txBox="1"/>
          <p:nvPr/>
        </p:nvSpPr>
        <p:spPr>
          <a:xfrm>
            <a:off x="7925421" y="5360074"/>
            <a:ext cx="1507602" cy="337185"/>
          </a:xfrm>
          <a:prstGeom prst="rect">
            <a:avLst/>
          </a:prstGeom>
          <a:noFill/>
        </p:spPr>
        <p:txBody>
          <a:bodyPr wrap="square" rtlCol="0">
            <a:spAutoFit/>
          </a:bodyPr>
          <a:lstStyle/>
          <a:p>
            <a:pPr algn="ctr"/>
            <a:r>
              <a:rPr lang="zh-CN" altLang="en-US" sz="1600" dirty="0">
                <a:gradFill>
                  <a:gsLst>
                    <a:gs pos="0">
                      <a:srgbClr val="08AEEA"/>
                    </a:gs>
                    <a:gs pos="100000">
                      <a:srgbClr val="2AF598"/>
                    </a:gs>
                  </a:gsLst>
                  <a:lin ang="2700000" scaled="0"/>
                </a:gradFill>
              </a:rPr>
              <a:t>宏观</a:t>
            </a:r>
            <a:endParaRPr lang="zh-CN" altLang="en-US" sz="1600" dirty="0">
              <a:gradFill>
                <a:gsLst>
                  <a:gs pos="0">
                    <a:srgbClr val="08AEEA"/>
                  </a:gs>
                  <a:gs pos="100000">
                    <a:srgbClr val="2AF598"/>
                  </a:gs>
                </a:gsLst>
                <a:lin ang="2700000" scaled="0"/>
              </a:gradFill>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up)">
                                      <p:cBhvr>
                                        <p:cTn id="13" dur="1000"/>
                                        <p:tgtEl>
                                          <p:spTgt spid="14"/>
                                        </p:tgtEl>
                                      </p:cBhvr>
                                    </p:animEffect>
                                  </p:childTnLst>
                                </p:cTn>
                              </p:par>
                            </p:childTnLst>
                          </p:cTn>
                        </p:par>
                        <p:par>
                          <p:cTn id="14" fill="hold">
                            <p:stCondLst>
                              <p:cond delay="2000"/>
                            </p:stCondLst>
                            <p:childTnLst>
                              <p:par>
                                <p:cTn id="15" presetID="42" presetClass="entr" presetSubtype="0" fill="hold" grpId="0" nodeType="after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fade">
                                      <p:cBhvr>
                                        <p:cTn id="22" dur="1000"/>
                                        <p:tgtEl>
                                          <p:spTgt spid="15"/>
                                        </p:tgtEl>
                                      </p:cBhvr>
                                    </p:animEffect>
                                    <p:anim calcmode="lin" valueType="num">
                                      <p:cBhvr>
                                        <p:cTn id="23" dur="1000" fill="hold"/>
                                        <p:tgtEl>
                                          <p:spTgt spid="15"/>
                                        </p:tgtEl>
                                        <p:attrNameLst>
                                          <p:attrName>ppt_x</p:attrName>
                                        </p:attrNameLst>
                                      </p:cBhvr>
                                      <p:tavLst>
                                        <p:tav tm="0">
                                          <p:val>
                                            <p:strVal val="#ppt_x"/>
                                          </p:val>
                                        </p:tav>
                                        <p:tav tm="100000">
                                          <p:val>
                                            <p:strVal val="#ppt_x"/>
                                          </p:val>
                                        </p:tav>
                                      </p:tavLst>
                                    </p:anim>
                                    <p:anim calcmode="lin" valueType="num">
                                      <p:cBhvr>
                                        <p:cTn id="24" dur="1000" fill="hold"/>
                                        <p:tgtEl>
                                          <p:spTgt spid="1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1000"/>
                                        <p:tgtEl>
                                          <p:spTgt spid="26"/>
                                        </p:tgtEl>
                                      </p:cBhvr>
                                    </p:animEffect>
                                    <p:anim calcmode="lin" valueType="num">
                                      <p:cBhvr>
                                        <p:cTn id="28" dur="1000" fill="hold"/>
                                        <p:tgtEl>
                                          <p:spTgt spid="26"/>
                                        </p:tgtEl>
                                        <p:attrNameLst>
                                          <p:attrName>ppt_x</p:attrName>
                                        </p:attrNameLst>
                                      </p:cBhvr>
                                      <p:tavLst>
                                        <p:tav tm="0">
                                          <p:val>
                                            <p:strVal val="#ppt_x"/>
                                          </p:val>
                                        </p:tav>
                                        <p:tav tm="100000">
                                          <p:val>
                                            <p:strVal val="#ppt_x"/>
                                          </p:val>
                                        </p:tav>
                                      </p:tavLst>
                                    </p:anim>
                                    <p:anim calcmode="lin" valueType="num">
                                      <p:cBhvr>
                                        <p:cTn id="29" dur="1000" fill="hold"/>
                                        <p:tgtEl>
                                          <p:spTgt spid="26"/>
                                        </p:tgtEl>
                                        <p:attrNameLst>
                                          <p:attrName>ppt_y</p:attrName>
                                        </p:attrNameLst>
                                      </p:cBhvr>
                                      <p:tavLst>
                                        <p:tav tm="0">
                                          <p:val>
                                            <p:strVal val="#ppt_y+.1"/>
                                          </p:val>
                                        </p:tav>
                                        <p:tav tm="100000">
                                          <p:val>
                                            <p:strVal val="#ppt_y"/>
                                          </p:val>
                                        </p:tav>
                                      </p:tavLst>
                                    </p:anim>
                                  </p:childTnLst>
                                </p:cTn>
                              </p:par>
                              <p:par>
                                <p:cTn id="30" presetID="10" presetClass="entr" presetSubtype="0" fill="hold" grpId="0" nodeType="withEffect">
                                  <p:stCondLst>
                                    <p:cond delay="50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childTnLst>
                          </p:cTn>
                        </p:par>
                        <p:par>
                          <p:cTn id="33" fill="hold">
                            <p:stCondLst>
                              <p:cond delay="3000"/>
                            </p:stCondLst>
                            <p:childTnLst>
                              <p:par>
                                <p:cTn id="34" presetID="42" presetClass="entr" presetSubtype="0" fill="hold" grpId="0"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1000"/>
                                        <p:tgtEl>
                                          <p:spTgt spid="25"/>
                                        </p:tgtEl>
                                      </p:cBhvr>
                                    </p:animEffect>
                                    <p:anim calcmode="lin" valueType="num">
                                      <p:cBhvr>
                                        <p:cTn id="42" dur="1000" fill="hold"/>
                                        <p:tgtEl>
                                          <p:spTgt spid="25"/>
                                        </p:tgtEl>
                                        <p:attrNameLst>
                                          <p:attrName>ppt_x</p:attrName>
                                        </p:attrNameLst>
                                      </p:cBhvr>
                                      <p:tavLst>
                                        <p:tav tm="0">
                                          <p:val>
                                            <p:strVal val="#ppt_x"/>
                                          </p:val>
                                        </p:tav>
                                        <p:tav tm="100000">
                                          <p:val>
                                            <p:strVal val="#ppt_x"/>
                                          </p:val>
                                        </p:tav>
                                      </p:tavLst>
                                    </p:anim>
                                    <p:anim calcmode="lin" valueType="num">
                                      <p:cBhvr>
                                        <p:cTn id="43" dur="1000" fill="hold"/>
                                        <p:tgtEl>
                                          <p:spTgt spid="25"/>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1000"/>
                                        <p:tgtEl>
                                          <p:spTgt spid="27"/>
                                        </p:tgtEl>
                                      </p:cBhvr>
                                    </p:animEffect>
                                    <p:anim calcmode="lin" valueType="num">
                                      <p:cBhvr>
                                        <p:cTn id="47" dur="1000" fill="hold"/>
                                        <p:tgtEl>
                                          <p:spTgt spid="27"/>
                                        </p:tgtEl>
                                        <p:attrNameLst>
                                          <p:attrName>ppt_x</p:attrName>
                                        </p:attrNameLst>
                                      </p:cBhvr>
                                      <p:tavLst>
                                        <p:tav tm="0">
                                          <p:val>
                                            <p:strVal val="#ppt_x"/>
                                          </p:val>
                                        </p:tav>
                                        <p:tav tm="100000">
                                          <p:val>
                                            <p:strVal val="#ppt_x"/>
                                          </p:val>
                                        </p:tav>
                                      </p:tavLst>
                                    </p:anim>
                                    <p:anim calcmode="lin" valueType="num">
                                      <p:cBhvr>
                                        <p:cTn id="48" dur="1000" fill="hold"/>
                                        <p:tgtEl>
                                          <p:spTgt spid="27"/>
                                        </p:tgtEl>
                                        <p:attrNameLst>
                                          <p:attrName>ppt_y</p:attrName>
                                        </p:attrNameLst>
                                      </p:cBhvr>
                                      <p:tavLst>
                                        <p:tav tm="0">
                                          <p:val>
                                            <p:strVal val="#ppt_y+.1"/>
                                          </p:val>
                                        </p:tav>
                                        <p:tav tm="100000">
                                          <p:val>
                                            <p:strVal val="#ppt_y"/>
                                          </p:val>
                                        </p:tav>
                                      </p:tavLst>
                                    </p:anim>
                                  </p:childTnLst>
                                </p:cTn>
                              </p:par>
                              <p:par>
                                <p:cTn id="49" presetID="10" presetClass="entr" presetSubtype="0" fill="hold" grpId="0" nodeType="withEffect">
                                  <p:stCondLst>
                                    <p:cond delay="50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childTnLst>
                          </p:cTn>
                        </p:par>
                        <p:par>
                          <p:cTn id="52" fill="hold">
                            <p:stCondLst>
                              <p:cond delay="4000"/>
                            </p:stCondLst>
                            <p:childTnLst>
                              <p:par>
                                <p:cTn id="53" presetID="10" presetClass="entr" presetSubtype="0" fill="hold" grpId="0" nodeType="after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500"/>
                                        <p:tgtEl>
                                          <p:spTgt spid="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8"/>
                                        </p:tgtEl>
                                        <p:attrNameLst>
                                          <p:attrName>style.visibility</p:attrName>
                                        </p:attrNameLst>
                                      </p:cBhvr>
                                      <p:to>
                                        <p:strVal val="visible"/>
                                      </p:to>
                                    </p:set>
                                    <p:animEffect transition="in" filter="fade">
                                      <p:cBhvr>
                                        <p:cTn id="58" dur="500"/>
                                        <p:tgtEl>
                                          <p:spTgt spid="28"/>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11"/>
                                        </p:tgtEl>
                                        <p:attrNameLst>
                                          <p:attrName>style.visibility</p:attrName>
                                        </p:attrNameLst>
                                      </p:cBhvr>
                                      <p:to>
                                        <p:strVal val="visible"/>
                                      </p:to>
                                    </p:set>
                                    <p:animEffect transition="in" filter="fade">
                                      <p:cBhvr>
                                        <p:cTn id="62" dur="500"/>
                                        <p:tgtEl>
                                          <p:spTgt spid="11"/>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31"/>
                                        </p:tgtEl>
                                        <p:attrNameLst>
                                          <p:attrName>style.visibility</p:attrName>
                                        </p:attrNameLst>
                                      </p:cBhvr>
                                      <p:to>
                                        <p:strVal val="visible"/>
                                      </p:to>
                                    </p:set>
                                    <p:animEffect transition="in" filter="fade">
                                      <p:cBhvr>
                                        <p:cTn id="65" dur="500"/>
                                        <p:tgtEl>
                                          <p:spTgt spid="3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
                                        </p:tgtEl>
                                        <p:attrNameLst>
                                          <p:attrName>style.visibility</p:attrName>
                                        </p:attrNameLst>
                                      </p:cBhvr>
                                      <p:to>
                                        <p:strVal val="visible"/>
                                      </p:to>
                                    </p:set>
                                    <p:animEffect transition="in" filter="fade">
                                      <p:cBhvr>
                                        <p:cTn id="68" dur="1000"/>
                                        <p:tgtEl>
                                          <p:spTgt spid="3"/>
                                        </p:tgtEl>
                                      </p:cBhvr>
                                    </p:animEffect>
                                  </p:childTnLst>
                                </p:cTn>
                              </p:par>
                              <p:par>
                                <p:cTn id="69" presetID="2" presetClass="entr" presetSubtype="4" fill="hold" nodeType="withEffect">
                                  <p:stCondLst>
                                    <p:cond delay="0"/>
                                  </p:stCondLst>
                                  <p:childTnLst>
                                    <p:set>
                                      <p:cBhvr>
                                        <p:cTn id="70" dur="1" fill="hold">
                                          <p:stCondLst>
                                            <p:cond delay="0"/>
                                          </p:stCondLst>
                                        </p:cTn>
                                        <p:tgtEl>
                                          <p:spTgt spid="5"/>
                                        </p:tgtEl>
                                        <p:attrNameLst>
                                          <p:attrName>style.visibility</p:attrName>
                                        </p:attrNameLst>
                                      </p:cBhvr>
                                      <p:to>
                                        <p:strVal val="visible"/>
                                      </p:to>
                                    </p:set>
                                    <p:anim calcmode="lin" valueType="num">
                                      <p:cBhvr additive="base">
                                        <p:cTn id="71" dur="1000" fill="hold"/>
                                        <p:tgtEl>
                                          <p:spTgt spid="5"/>
                                        </p:tgtEl>
                                        <p:attrNameLst>
                                          <p:attrName>ppt_x</p:attrName>
                                        </p:attrNameLst>
                                      </p:cBhvr>
                                      <p:tavLst>
                                        <p:tav tm="0">
                                          <p:val>
                                            <p:strVal val="#ppt_x"/>
                                          </p:val>
                                        </p:tav>
                                        <p:tav tm="100000">
                                          <p:val>
                                            <p:strVal val="#ppt_x"/>
                                          </p:val>
                                        </p:tav>
                                      </p:tavLst>
                                    </p:anim>
                                    <p:anim calcmode="lin" valueType="num">
                                      <p:cBhvr additive="base">
                                        <p:cTn id="72" dur="10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7" grpId="0" bldLvl="0" animBg="1"/>
      <p:bldP spid="9" grpId="0" bldLvl="0" animBg="1"/>
      <p:bldP spid="11" grpId="0" bldLvl="0" animBg="1"/>
      <p:bldP spid="13" grpId="0"/>
      <p:bldP spid="14" grpId="0"/>
      <p:bldP spid="15" grpId="0"/>
      <p:bldP spid="25" grpId="0"/>
      <p:bldP spid="26" grpId="0"/>
      <p:bldP spid="27" grpId="0"/>
      <p:bldP spid="28" grpId="0" bldLvl="0" animBg="1"/>
      <p:bldP spid="29" grpId="0" bldLvl="0" animBg="1"/>
      <p:bldP spid="30" grpId="0" bldLvl="0" animBg="1"/>
      <p:bldP spid="31" grpId="0" bldLvl="0" animBg="1"/>
      <p:bldP spid="3"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3377702"/>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 name="文本框 1"/>
          <p:cNvSpPr txBox="1"/>
          <p:nvPr/>
        </p:nvSpPr>
        <p:spPr>
          <a:xfrm>
            <a:off x="2179955" y="889000"/>
            <a:ext cx="7832725" cy="768350"/>
          </a:xfrm>
          <a:prstGeom prst="rect">
            <a:avLst/>
          </a:prstGeom>
          <a:noFill/>
        </p:spPr>
        <p:txBody>
          <a:bodyPr wrap="square" rtlCol="0">
            <a:spAutoFit/>
          </a:bodyPr>
          <a:p>
            <a:pPr algn="ctr"/>
            <a:r>
              <a:rPr lang="zh-CN" altLang="en-US" sz="4400" b="1">
                <a:solidFill>
                  <a:srgbClr val="18CAB5"/>
                </a:solidFill>
              </a:rPr>
              <a:t>智慧城市管理的几个应用案例</a:t>
            </a:r>
            <a:endParaRPr lang="zh-CN" altLang="en-US" sz="4400" b="1">
              <a:solidFill>
                <a:srgbClr val="18CAB5"/>
              </a:solidFill>
            </a:endParaRPr>
          </a:p>
        </p:txBody>
      </p:sp>
      <p:sp>
        <p:nvSpPr>
          <p:cNvPr id="3" name="文本框 2"/>
          <p:cNvSpPr txBox="1"/>
          <p:nvPr/>
        </p:nvSpPr>
        <p:spPr>
          <a:xfrm>
            <a:off x="825500" y="2353310"/>
            <a:ext cx="4471035" cy="3907790"/>
          </a:xfrm>
          <a:prstGeom prst="rect">
            <a:avLst/>
          </a:prstGeom>
          <a:noFill/>
        </p:spPr>
        <p:txBody>
          <a:bodyPr wrap="square" rtlCol="0">
            <a:spAutoFit/>
          </a:bodyPr>
          <a:p>
            <a:r>
              <a:rPr lang="zh-CN" altLang="en-US" sz="3200">
                <a:solidFill>
                  <a:schemeClr val="accent1"/>
                </a:solidFill>
                <a:effectLst>
                  <a:outerShdw blurRad="38100" dist="25400" dir="5400000" algn="ctr" rotWithShape="0">
                    <a:srgbClr val="6E747A">
                      <a:alpha val="43000"/>
                    </a:srgbClr>
                  </a:outerShdw>
                </a:effectLst>
              </a:rPr>
              <a:t>桥涵积水预警平台</a:t>
            </a:r>
            <a:endParaRPr lang="zh-CN" altLang="en-US" sz="3200">
              <a:solidFill>
                <a:schemeClr val="accent1"/>
              </a:solidFill>
              <a:effectLst>
                <a:outerShdw blurRad="38100" dist="25400" dir="5400000" algn="ctr" rotWithShape="0">
                  <a:srgbClr val="6E747A">
                    <a:alpha val="43000"/>
                  </a:srgbClr>
                </a:outerShdw>
              </a:effectLst>
            </a:endParaRPr>
          </a:p>
          <a:p>
            <a:endParaRPr lang="zh-CN" altLang="en-US" sz="2400">
              <a:solidFill>
                <a:schemeClr val="tx1"/>
              </a:solidFill>
              <a:effectLst>
                <a:outerShdw blurRad="38100" dist="19050" dir="2700000" algn="tl" rotWithShape="0">
                  <a:schemeClr val="dk1">
                    <a:alpha val="40000"/>
                  </a:schemeClr>
                </a:outerShdw>
              </a:effectLst>
            </a:endParaRPr>
          </a:p>
          <a:p>
            <a:r>
              <a:rPr lang="zh-CN" altLang="en-US" sz="2400">
                <a:solidFill>
                  <a:schemeClr val="tx1"/>
                </a:solidFill>
                <a:effectLst>
                  <a:outerShdw blurRad="38100" dist="19050" dir="2700000" algn="tl" rotWithShape="0">
                    <a:schemeClr val="dk1">
                      <a:alpha val="40000"/>
                    </a:schemeClr>
                  </a:outerShdw>
                </a:effectLst>
              </a:rPr>
              <a:t>桥涵积水预警平台利用水位传感器 、智能视频分析 、多模网络传输等物联网传感技术实时监测道路积水的各种关键技术指标，并通过上层应用平台结合LED屏和电话、短信、APP等方式实时预 警，有效防范和遏制安全事故的发生。 </a:t>
            </a:r>
            <a:endParaRPr lang="zh-CN" altLang="en-US" sz="2400">
              <a:solidFill>
                <a:schemeClr val="tx1"/>
              </a:solidFill>
              <a:effectLst>
                <a:outerShdw blurRad="38100" dist="19050" dir="2700000" algn="tl" rotWithShape="0">
                  <a:schemeClr val="dk1">
                    <a:alpha val="40000"/>
                  </a:schemeClr>
                </a:outerShdw>
              </a:effectLst>
            </a:endParaRPr>
          </a:p>
        </p:txBody>
      </p:sp>
      <p:pic>
        <p:nvPicPr>
          <p:cNvPr id="4" name="图片 3"/>
          <p:cNvPicPr>
            <a:picLocks noChangeAspect="1"/>
          </p:cNvPicPr>
          <p:nvPr/>
        </p:nvPicPr>
        <p:blipFill>
          <a:blip r:embed="rId1"/>
          <a:stretch>
            <a:fillRect/>
          </a:stretch>
        </p:blipFill>
        <p:spPr>
          <a:xfrm>
            <a:off x="5604510" y="1959610"/>
            <a:ext cx="6077585" cy="41116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矩形 4"/>
          <p:cNvSpPr/>
          <p:nvPr/>
        </p:nvSpPr>
        <p:spPr>
          <a:xfrm>
            <a:off x="0" y="3377702"/>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 name="文本框 1"/>
          <p:cNvSpPr txBox="1"/>
          <p:nvPr/>
        </p:nvSpPr>
        <p:spPr>
          <a:xfrm>
            <a:off x="2179955" y="906780"/>
            <a:ext cx="7832725" cy="768350"/>
          </a:xfrm>
          <a:prstGeom prst="rect">
            <a:avLst/>
          </a:prstGeom>
          <a:noFill/>
        </p:spPr>
        <p:txBody>
          <a:bodyPr wrap="square" rtlCol="0">
            <a:spAutoFit/>
          </a:bodyPr>
          <a:p>
            <a:pPr algn="ctr"/>
            <a:r>
              <a:rPr lang="zh-CN" altLang="en-US" sz="4400" b="1">
                <a:solidFill>
                  <a:srgbClr val="18CAB5"/>
                </a:solidFill>
              </a:rPr>
              <a:t>智慧城市管理的几个应用案例</a:t>
            </a:r>
            <a:endParaRPr lang="zh-CN" altLang="en-US" sz="4400" b="1">
              <a:solidFill>
                <a:srgbClr val="18CAB5"/>
              </a:solidFill>
            </a:endParaRPr>
          </a:p>
        </p:txBody>
      </p:sp>
      <p:sp>
        <p:nvSpPr>
          <p:cNvPr id="3" name="文本框 2"/>
          <p:cNvSpPr txBox="1"/>
          <p:nvPr/>
        </p:nvSpPr>
        <p:spPr>
          <a:xfrm>
            <a:off x="820420" y="2362835"/>
            <a:ext cx="4458335" cy="3538220"/>
          </a:xfrm>
          <a:prstGeom prst="rect">
            <a:avLst/>
          </a:prstGeom>
          <a:noFill/>
        </p:spPr>
        <p:txBody>
          <a:bodyPr wrap="square" rtlCol="0">
            <a:spAutoFit/>
          </a:bodyPr>
          <a:p>
            <a:r>
              <a:rPr lang="zh-CN" altLang="en-US" sz="3200">
                <a:solidFill>
                  <a:schemeClr val="accent1"/>
                </a:solidFill>
                <a:effectLst>
                  <a:outerShdw blurRad="38100" dist="25400" dir="5400000" algn="ctr" rotWithShape="0">
                    <a:srgbClr val="6E747A">
                      <a:alpha val="43000"/>
                    </a:srgbClr>
                  </a:outerShdw>
                </a:effectLst>
              </a:rPr>
              <a:t>智慧公共照明：</a:t>
            </a:r>
            <a:endParaRPr lang="zh-CN" altLang="en-US" sz="3200">
              <a:solidFill>
                <a:schemeClr val="accent1"/>
              </a:solidFill>
              <a:effectLst>
                <a:outerShdw blurRad="38100" dist="25400" dir="5400000" algn="ctr" rotWithShape="0">
                  <a:srgbClr val="6E747A">
                    <a:alpha val="43000"/>
                  </a:srgbClr>
                </a:outerShdw>
              </a:effectLst>
            </a:endParaRPr>
          </a:p>
          <a:p>
            <a:endParaRPr lang="zh-CN" altLang="en-US" sz="2400">
              <a:solidFill>
                <a:schemeClr val="tx1"/>
              </a:solidFill>
              <a:effectLst>
                <a:outerShdw blurRad="38100" dist="19050" dir="2700000" algn="tl" rotWithShape="0">
                  <a:schemeClr val="dk1">
                    <a:alpha val="40000"/>
                  </a:schemeClr>
                </a:outerShdw>
              </a:effectLst>
            </a:endParaRPr>
          </a:p>
          <a:p>
            <a:r>
              <a:rPr lang="zh-CN" altLang="en-US" sz="2400">
                <a:solidFill>
                  <a:schemeClr val="tx1"/>
                </a:solidFill>
                <a:effectLst>
                  <a:outerShdw blurRad="38100" dist="19050" dir="2700000" algn="tl" rotWithShape="0">
                    <a:schemeClr val="dk1">
                      <a:alpha val="40000"/>
                    </a:schemeClr>
                  </a:outerShdw>
                </a:effectLst>
              </a:rPr>
              <a:t>智慧公共照明管理系统能够利用物联网技术对单灯及远程照明设施进行集中控制与管理，具有根据车流量自动调节亮度、远程抄表、故障主动报警、线缆防盗、灯具防盗、智能数据统计分析、GIS地图显示等功能。</a:t>
            </a:r>
            <a:endParaRPr lang="zh-CN" altLang="en-US" sz="2400">
              <a:solidFill>
                <a:schemeClr val="tx1"/>
              </a:solidFill>
              <a:effectLst>
                <a:outerShdw blurRad="38100" dist="19050" dir="2700000" algn="tl" rotWithShape="0">
                  <a:schemeClr val="dk1">
                    <a:alpha val="40000"/>
                  </a:schemeClr>
                </a:outerShdw>
              </a:effectLst>
            </a:endParaRPr>
          </a:p>
        </p:txBody>
      </p:sp>
      <p:pic>
        <p:nvPicPr>
          <p:cNvPr id="4" name="图片 3" descr="E:\学习\2018上\网络安全\图片\图片1.png图片1"/>
          <p:cNvPicPr>
            <a:picLocks noChangeAspect="1"/>
          </p:cNvPicPr>
          <p:nvPr/>
        </p:nvPicPr>
        <p:blipFill>
          <a:blip r:embed="rId1"/>
          <a:srcRect/>
          <a:stretch>
            <a:fillRect/>
          </a:stretch>
        </p:blipFill>
        <p:spPr>
          <a:xfrm>
            <a:off x="5655310" y="1946275"/>
            <a:ext cx="6013450" cy="39547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232659" y="2875002"/>
            <a:ext cx="7726680" cy="1106805"/>
          </a:xfrm>
          <a:prstGeom prst="rect">
            <a:avLst/>
          </a:prstGeom>
          <a:noFill/>
        </p:spPr>
        <p:txBody>
          <a:bodyPr wrap="none" rtlCol="0">
            <a:spAutoFit/>
          </a:bodyPr>
          <a:lstStyle/>
          <a:p>
            <a:pPr algn="ctr"/>
            <a:r>
              <a:rPr lang="zh-CN" sz="6600" dirty="0">
                <a:solidFill>
                  <a:schemeClr val="tx1">
                    <a:lumMod val="85000"/>
                    <a:lumOff val="15000"/>
                  </a:schemeClr>
                </a:solidFill>
              </a:rPr>
              <a:t>广域物联网发展现状</a:t>
            </a:r>
            <a:endParaRPr lang="zh-CN" sz="6600" dirty="0">
              <a:solidFill>
                <a:schemeClr val="tx1">
                  <a:lumMod val="85000"/>
                  <a:lumOff val="15000"/>
                </a:schemeClr>
              </a:solidFill>
            </a:endParaRPr>
          </a:p>
        </p:txBody>
      </p:sp>
      <p:sp>
        <p:nvSpPr>
          <p:cNvPr id="3" name="文本框 2"/>
          <p:cNvSpPr txBox="1"/>
          <p:nvPr/>
        </p:nvSpPr>
        <p:spPr>
          <a:xfrm>
            <a:off x="4647281" y="-352540"/>
            <a:ext cx="2897437" cy="3154710"/>
          </a:xfrm>
          <a:prstGeom prst="rect">
            <a:avLst/>
          </a:prstGeom>
          <a:noFill/>
        </p:spPr>
        <p:txBody>
          <a:bodyPr wrap="square" rtlCol="0">
            <a:spAutoFit/>
          </a:bodyPr>
          <a:lstStyle/>
          <a:p>
            <a:pPr algn="ctr"/>
            <a:r>
              <a:rPr lang="en-US" altLang="zh-CN" sz="19900" dirty="0">
                <a:solidFill>
                  <a:schemeClr val="tx1">
                    <a:lumMod val="50000"/>
                    <a:lumOff val="50000"/>
                  </a:schemeClr>
                </a:solidFill>
              </a:rPr>
              <a:t>02</a:t>
            </a:r>
            <a:endParaRPr lang="zh-CN" altLang="en-US" sz="19900" dirty="0">
              <a:solidFill>
                <a:schemeClr val="tx1">
                  <a:lumMod val="50000"/>
                  <a:lumOff val="50000"/>
                </a:schemeClr>
              </a:solidFill>
            </a:endParaRPr>
          </a:p>
        </p:txBody>
      </p:sp>
      <p:sp>
        <p:nvSpPr>
          <p:cNvPr id="24" name="圆: 空心 23"/>
          <p:cNvSpPr/>
          <p:nvPr/>
        </p:nvSpPr>
        <p:spPr>
          <a:xfrm>
            <a:off x="2399792" y="-4821241"/>
            <a:ext cx="7400352" cy="7400352"/>
          </a:xfrm>
          <a:prstGeom prst="donut">
            <a:avLst>
              <a:gd name="adj" fmla="val 5729"/>
            </a:avLst>
          </a:prstGeom>
          <a:gradFill>
            <a:gsLst>
              <a:gs pos="0">
                <a:srgbClr val="08AEEA"/>
              </a:gs>
              <a:gs pos="100000">
                <a:srgbClr val="2AF598"/>
              </a:gs>
            </a:gsLst>
            <a:lin ang="2700000" scaled="0"/>
          </a:gradFill>
          <a:ln>
            <a:noFill/>
          </a:ln>
          <a:effectLst>
            <a:outerShdw blurRad="63500" dist="38100" dir="16200000" rotWithShape="0">
              <a:srgbClr val="18CAB5">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文本框 6"/>
          <p:cNvSpPr txBox="1"/>
          <p:nvPr/>
        </p:nvSpPr>
        <p:spPr>
          <a:xfrm>
            <a:off x="2395824" y="3982998"/>
            <a:ext cx="7400352" cy="810260"/>
          </a:xfrm>
          <a:prstGeom prst="rect">
            <a:avLst/>
          </a:prstGeom>
          <a:noFill/>
        </p:spPr>
        <p:txBody>
          <a:bodyPr wrap="square" rtlCol="0">
            <a:spAutoFit/>
          </a:bodyPr>
          <a:lstStyle/>
          <a:p>
            <a:pPr algn="ctr">
              <a:lnSpc>
                <a:spcPct val="130000"/>
              </a:lnSpc>
            </a:pPr>
            <a:r>
              <a:rPr lang="zh-CN" altLang="en-US" dirty="0">
                <a:solidFill>
                  <a:schemeClr val="tx1">
                    <a:lumMod val="50000"/>
                    <a:lumOff val="50000"/>
                  </a:schemeClr>
                </a:solidFill>
              </a:rPr>
              <a:t>主要介绍广域物联网的内涵（包括概念、与窄带物联网的区别）、架构，主要技术以及应用场景</a:t>
            </a:r>
            <a:endParaRPr lang="zh-CN" altLang="en-US" dirty="0">
              <a:solidFill>
                <a:schemeClr val="tx1">
                  <a:lumMod val="50000"/>
                  <a:lumOff val="50000"/>
                </a:schemeClr>
              </a:solidFill>
            </a:endParaRPr>
          </a:p>
        </p:txBody>
      </p:sp>
      <p:grpSp>
        <p:nvGrpSpPr>
          <p:cNvPr id="2" name="组合 1"/>
          <p:cNvGrpSpPr/>
          <p:nvPr/>
        </p:nvGrpSpPr>
        <p:grpSpPr>
          <a:xfrm>
            <a:off x="5219700" y="5895587"/>
            <a:ext cx="1752600" cy="452854"/>
            <a:chOff x="5219700" y="5895587"/>
            <a:chExt cx="1752600" cy="452854"/>
          </a:xfrm>
        </p:grpSpPr>
        <p:sp>
          <p:nvSpPr>
            <p:cNvPr id="9" name="矩形: 圆角 8"/>
            <p:cNvSpPr/>
            <p:nvPr/>
          </p:nvSpPr>
          <p:spPr>
            <a:xfrm>
              <a:off x="5219700" y="5895587"/>
              <a:ext cx="1752600" cy="452854"/>
            </a:xfrm>
            <a:prstGeom prst="roundRect">
              <a:avLst>
                <a:gd name="adj" fmla="val 50000"/>
              </a:avLst>
            </a:prstGeom>
            <a:noFill/>
            <a:ln>
              <a:gradFill>
                <a:gsLst>
                  <a:gs pos="0">
                    <a:srgbClr val="08AEEA"/>
                  </a:gs>
                  <a:gs pos="100000">
                    <a:srgbClr val="2AF598"/>
                  </a:gs>
                </a:gsLst>
                <a:lin ang="2700000" scaled="0"/>
              </a:gradFill>
            </a:ln>
            <a:effectLst>
              <a:outerShdw blurRad="317500" dist="114300" dir="5400000" sx="90000" sy="90000" algn="t" rotWithShape="0">
                <a:srgbClr val="21E3D2">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5462653" y="5937348"/>
              <a:ext cx="1266693" cy="369332"/>
            </a:xfrm>
            <a:prstGeom prst="rect">
              <a:avLst/>
            </a:prstGeom>
            <a:noFill/>
          </p:spPr>
          <p:txBody>
            <a:bodyPr wrap="none" rtlCol="0">
              <a:spAutoFit/>
            </a:bodyPr>
            <a:lstStyle/>
            <a:p>
              <a:pPr algn="ctr"/>
              <a:r>
                <a:rPr lang="en-US" altLang="zh-CN" dirty="0">
                  <a:gradFill>
                    <a:gsLst>
                      <a:gs pos="0">
                        <a:srgbClr val="08AEEA"/>
                      </a:gs>
                      <a:gs pos="100000">
                        <a:srgbClr val="2AF598"/>
                      </a:gs>
                    </a:gsLst>
                    <a:lin ang="2700000" scaled="0"/>
                  </a:gradFill>
                  <a:latin typeface="+mj-lt"/>
                  <a:ea typeface="+mj-ea"/>
                </a:rPr>
                <a:t>CONTINUE</a:t>
              </a:r>
              <a:endParaRPr lang="zh-CN" altLang="en-US" dirty="0">
                <a:gradFill>
                  <a:gsLst>
                    <a:gs pos="0">
                      <a:srgbClr val="08AEEA"/>
                    </a:gs>
                    <a:gs pos="100000">
                      <a:srgbClr val="2AF598"/>
                    </a:gs>
                  </a:gsLst>
                  <a:lin ang="2700000" scaled="0"/>
                </a:gradFill>
                <a:latin typeface="+mj-lt"/>
                <a:ea typeface="+mj-ea"/>
              </a:endParaRPr>
            </a:p>
          </p:txBody>
        </p:sp>
      </p:grpSp>
      <p:grpSp>
        <p:nvGrpSpPr>
          <p:cNvPr id="12" name="Group 4"/>
          <p:cNvGrpSpPr>
            <a:grpSpLocks noChangeAspect="1"/>
          </p:cNvGrpSpPr>
          <p:nvPr/>
        </p:nvGrpSpPr>
        <p:grpSpPr bwMode="auto">
          <a:xfrm>
            <a:off x="5812630" y="5043932"/>
            <a:ext cx="566738" cy="603250"/>
            <a:chOff x="5979" y="3076"/>
            <a:chExt cx="357" cy="380"/>
          </a:xfrm>
          <a:gradFill>
            <a:gsLst>
              <a:gs pos="0">
                <a:srgbClr val="08AEEA"/>
              </a:gs>
              <a:gs pos="100000">
                <a:srgbClr val="2AF598"/>
              </a:gs>
            </a:gsLst>
            <a:lin ang="2700000" scaled="0"/>
          </a:gradFill>
        </p:grpSpPr>
        <p:sp>
          <p:nvSpPr>
            <p:cNvPr id="14" name="Freeform 5"/>
            <p:cNvSpPr>
              <a:spLocks noEditPoints="1"/>
            </p:cNvSpPr>
            <p:nvPr/>
          </p:nvSpPr>
          <p:spPr bwMode="auto">
            <a:xfrm>
              <a:off x="6160" y="3243"/>
              <a:ext cx="28" cy="213"/>
            </a:xfrm>
            <a:custGeom>
              <a:avLst/>
              <a:gdLst>
                <a:gd name="T0" fmla="*/ 3 w 15"/>
                <a:gd name="T1" fmla="*/ 1 h 106"/>
                <a:gd name="T2" fmla="*/ 0 w 15"/>
                <a:gd name="T3" fmla="*/ 4 h 106"/>
                <a:gd name="T4" fmla="*/ 7 w 15"/>
                <a:gd name="T5" fmla="*/ 103 h 106"/>
                <a:gd name="T6" fmla="*/ 10 w 15"/>
                <a:gd name="T7" fmla="*/ 106 h 106"/>
                <a:gd name="T8" fmla="*/ 10 w 15"/>
                <a:gd name="T9" fmla="*/ 106 h 106"/>
                <a:gd name="T10" fmla="*/ 13 w 15"/>
                <a:gd name="T11" fmla="*/ 103 h 106"/>
                <a:gd name="T12" fmla="*/ 7 w 15"/>
                <a:gd name="T13" fmla="*/ 3 h 106"/>
                <a:gd name="T14" fmla="*/ 3 w 15"/>
                <a:gd name="T15" fmla="*/ 1 h 106"/>
                <a:gd name="T16" fmla="*/ 3 w 15"/>
                <a:gd name="T17" fmla="*/ 1 h 106"/>
                <a:gd name="T18" fmla="*/ 3 w 15"/>
                <a:gd name="T19" fmla="*/ 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6">
                  <a:moveTo>
                    <a:pt x="3" y="1"/>
                  </a:moveTo>
                  <a:cubicBezTo>
                    <a:pt x="1" y="1"/>
                    <a:pt x="0" y="3"/>
                    <a:pt x="0" y="4"/>
                  </a:cubicBezTo>
                  <a:cubicBezTo>
                    <a:pt x="0" y="5"/>
                    <a:pt x="9" y="35"/>
                    <a:pt x="7" y="103"/>
                  </a:cubicBezTo>
                  <a:cubicBezTo>
                    <a:pt x="7" y="104"/>
                    <a:pt x="8" y="106"/>
                    <a:pt x="10" y="106"/>
                  </a:cubicBezTo>
                  <a:cubicBezTo>
                    <a:pt x="10" y="106"/>
                    <a:pt x="10" y="106"/>
                    <a:pt x="10" y="106"/>
                  </a:cubicBezTo>
                  <a:cubicBezTo>
                    <a:pt x="12" y="106"/>
                    <a:pt x="13" y="105"/>
                    <a:pt x="13" y="103"/>
                  </a:cubicBezTo>
                  <a:cubicBezTo>
                    <a:pt x="15" y="34"/>
                    <a:pt x="7" y="4"/>
                    <a:pt x="7" y="3"/>
                  </a:cubicBezTo>
                  <a:cubicBezTo>
                    <a:pt x="6" y="1"/>
                    <a:pt x="4" y="0"/>
                    <a:pt x="3" y="1"/>
                  </a:cubicBezTo>
                  <a:close/>
                  <a:moveTo>
                    <a:pt x="3" y="1"/>
                  </a:moveTo>
                  <a:cubicBezTo>
                    <a:pt x="3" y="1"/>
                    <a:pt x="3" y="1"/>
                    <a:pt x="3" y="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6068" y="3076"/>
              <a:ext cx="268" cy="213"/>
            </a:xfrm>
            <a:custGeom>
              <a:avLst/>
              <a:gdLst>
                <a:gd name="T0" fmla="*/ 131 w 141"/>
                <a:gd name="T1" fmla="*/ 53 h 106"/>
                <a:gd name="T2" fmla="*/ 51 w 141"/>
                <a:gd name="T3" fmla="*/ 0 h 106"/>
                <a:gd name="T4" fmla="*/ 18 w 141"/>
                <a:gd name="T5" fmla="*/ 7 h 106"/>
                <a:gd name="T6" fmla="*/ 2 w 141"/>
                <a:gd name="T7" fmla="*/ 16 h 106"/>
                <a:gd name="T8" fmla="*/ 1 w 141"/>
                <a:gd name="T9" fmla="*/ 20 h 106"/>
                <a:gd name="T10" fmla="*/ 5 w 141"/>
                <a:gd name="T11" fmla="*/ 21 h 106"/>
                <a:gd name="T12" fmla="*/ 21 w 141"/>
                <a:gd name="T13" fmla="*/ 13 h 106"/>
                <a:gd name="T14" fmla="*/ 51 w 141"/>
                <a:gd name="T15" fmla="*/ 7 h 106"/>
                <a:gd name="T16" fmla="*/ 125 w 141"/>
                <a:gd name="T17" fmla="*/ 55 h 106"/>
                <a:gd name="T18" fmla="*/ 134 w 141"/>
                <a:gd name="T19" fmla="*/ 103 h 106"/>
                <a:gd name="T20" fmla="*/ 138 w 141"/>
                <a:gd name="T21" fmla="*/ 106 h 106"/>
                <a:gd name="T22" fmla="*/ 138 w 141"/>
                <a:gd name="T23" fmla="*/ 106 h 106"/>
                <a:gd name="T24" fmla="*/ 141 w 141"/>
                <a:gd name="T25" fmla="*/ 102 h 106"/>
                <a:gd name="T26" fmla="*/ 131 w 141"/>
                <a:gd name="T27" fmla="*/ 53 h 106"/>
                <a:gd name="T28" fmla="*/ 131 w 141"/>
                <a:gd name="T29" fmla="*/ 53 h 106"/>
                <a:gd name="T30" fmla="*/ 131 w 141"/>
                <a:gd name="T31"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1" h="106">
                  <a:moveTo>
                    <a:pt x="131" y="53"/>
                  </a:moveTo>
                  <a:cubicBezTo>
                    <a:pt x="117" y="21"/>
                    <a:pt x="86" y="0"/>
                    <a:pt x="51" y="0"/>
                  </a:cubicBezTo>
                  <a:cubicBezTo>
                    <a:pt x="40" y="0"/>
                    <a:pt x="29" y="2"/>
                    <a:pt x="18" y="7"/>
                  </a:cubicBezTo>
                  <a:cubicBezTo>
                    <a:pt x="12" y="9"/>
                    <a:pt x="7" y="12"/>
                    <a:pt x="2" y="16"/>
                  </a:cubicBezTo>
                  <a:cubicBezTo>
                    <a:pt x="0" y="16"/>
                    <a:pt x="0" y="18"/>
                    <a:pt x="1" y="20"/>
                  </a:cubicBezTo>
                  <a:cubicBezTo>
                    <a:pt x="2" y="21"/>
                    <a:pt x="4" y="22"/>
                    <a:pt x="5" y="21"/>
                  </a:cubicBezTo>
                  <a:cubicBezTo>
                    <a:pt x="10" y="18"/>
                    <a:pt x="15" y="15"/>
                    <a:pt x="21" y="13"/>
                  </a:cubicBezTo>
                  <a:cubicBezTo>
                    <a:pt x="30" y="9"/>
                    <a:pt x="41" y="7"/>
                    <a:pt x="51" y="7"/>
                  </a:cubicBezTo>
                  <a:cubicBezTo>
                    <a:pt x="84" y="7"/>
                    <a:pt x="113" y="26"/>
                    <a:pt x="125" y="55"/>
                  </a:cubicBezTo>
                  <a:cubicBezTo>
                    <a:pt x="130" y="68"/>
                    <a:pt x="133" y="90"/>
                    <a:pt x="134" y="103"/>
                  </a:cubicBezTo>
                  <a:cubicBezTo>
                    <a:pt x="135" y="105"/>
                    <a:pt x="136" y="106"/>
                    <a:pt x="138" y="106"/>
                  </a:cubicBezTo>
                  <a:cubicBezTo>
                    <a:pt x="138" y="106"/>
                    <a:pt x="138" y="106"/>
                    <a:pt x="138" y="106"/>
                  </a:cubicBezTo>
                  <a:cubicBezTo>
                    <a:pt x="140" y="106"/>
                    <a:pt x="141" y="104"/>
                    <a:pt x="141" y="102"/>
                  </a:cubicBezTo>
                  <a:cubicBezTo>
                    <a:pt x="139" y="87"/>
                    <a:pt x="136" y="65"/>
                    <a:pt x="131" y="53"/>
                  </a:cubicBezTo>
                  <a:close/>
                  <a:moveTo>
                    <a:pt x="131" y="53"/>
                  </a:moveTo>
                  <a:cubicBezTo>
                    <a:pt x="131" y="53"/>
                    <a:pt x="131" y="53"/>
                    <a:pt x="131" y="5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979" y="3126"/>
              <a:ext cx="76" cy="213"/>
            </a:xfrm>
            <a:custGeom>
              <a:avLst/>
              <a:gdLst>
                <a:gd name="T0" fmla="*/ 39 w 40"/>
                <a:gd name="T1" fmla="*/ 6 h 106"/>
                <a:gd name="T2" fmla="*/ 39 w 40"/>
                <a:gd name="T3" fmla="*/ 2 h 106"/>
                <a:gd name="T4" fmla="*/ 35 w 40"/>
                <a:gd name="T5" fmla="*/ 2 h 106"/>
                <a:gd name="T6" fmla="*/ 16 w 40"/>
                <a:gd name="T7" fmla="*/ 104 h 106"/>
                <a:gd name="T8" fmla="*/ 19 w 40"/>
                <a:gd name="T9" fmla="*/ 106 h 106"/>
                <a:gd name="T10" fmla="*/ 20 w 40"/>
                <a:gd name="T11" fmla="*/ 106 h 106"/>
                <a:gd name="T12" fmla="*/ 23 w 40"/>
                <a:gd name="T13" fmla="*/ 102 h 106"/>
                <a:gd name="T14" fmla="*/ 39 w 40"/>
                <a:gd name="T15" fmla="*/ 6 h 106"/>
                <a:gd name="T16" fmla="*/ 39 w 40"/>
                <a:gd name="T17" fmla="*/ 6 h 106"/>
                <a:gd name="T18" fmla="*/ 39 w 40"/>
                <a:gd name="T19" fmla="*/ 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06">
                  <a:moveTo>
                    <a:pt x="39" y="6"/>
                  </a:moveTo>
                  <a:cubicBezTo>
                    <a:pt x="40" y="5"/>
                    <a:pt x="40" y="3"/>
                    <a:pt x="39" y="2"/>
                  </a:cubicBezTo>
                  <a:cubicBezTo>
                    <a:pt x="38" y="0"/>
                    <a:pt x="36" y="0"/>
                    <a:pt x="35" y="2"/>
                  </a:cubicBezTo>
                  <a:cubicBezTo>
                    <a:pt x="17" y="19"/>
                    <a:pt x="0" y="50"/>
                    <a:pt x="16" y="104"/>
                  </a:cubicBezTo>
                  <a:cubicBezTo>
                    <a:pt x="17" y="105"/>
                    <a:pt x="18" y="106"/>
                    <a:pt x="19" y="106"/>
                  </a:cubicBezTo>
                  <a:cubicBezTo>
                    <a:pt x="20" y="106"/>
                    <a:pt x="20" y="106"/>
                    <a:pt x="20" y="106"/>
                  </a:cubicBezTo>
                  <a:cubicBezTo>
                    <a:pt x="22" y="106"/>
                    <a:pt x="23" y="104"/>
                    <a:pt x="23" y="102"/>
                  </a:cubicBezTo>
                  <a:cubicBezTo>
                    <a:pt x="11" y="62"/>
                    <a:pt x="16" y="29"/>
                    <a:pt x="39" y="6"/>
                  </a:cubicBezTo>
                  <a:close/>
                  <a:moveTo>
                    <a:pt x="39" y="6"/>
                  </a:moveTo>
                  <a:cubicBezTo>
                    <a:pt x="39" y="6"/>
                    <a:pt x="39" y="6"/>
                    <a:pt x="39"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6025" y="3114"/>
              <a:ext cx="277" cy="290"/>
            </a:xfrm>
            <a:custGeom>
              <a:avLst/>
              <a:gdLst>
                <a:gd name="T0" fmla="*/ 77 w 146"/>
                <a:gd name="T1" fmla="*/ 0 h 144"/>
                <a:gd name="T2" fmla="*/ 49 w 146"/>
                <a:gd name="T3" fmla="*/ 6 h 144"/>
                <a:gd name="T4" fmla="*/ 10 w 146"/>
                <a:gd name="T5" fmla="*/ 86 h 144"/>
                <a:gd name="T6" fmla="*/ 12 w 146"/>
                <a:gd name="T7" fmla="*/ 96 h 144"/>
                <a:gd name="T8" fmla="*/ 13 w 146"/>
                <a:gd name="T9" fmla="*/ 141 h 144"/>
                <a:gd name="T10" fmla="*/ 17 w 146"/>
                <a:gd name="T11" fmla="*/ 144 h 144"/>
                <a:gd name="T12" fmla="*/ 20 w 146"/>
                <a:gd name="T13" fmla="*/ 141 h 144"/>
                <a:gd name="T14" fmla="*/ 18 w 146"/>
                <a:gd name="T15" fmla="*/ 95 h 144"/>
                <a:gd name="T16" fmla="*/ 16 w 146"/>
                <a:gd name="T17" fmla="*/ 84 h 144"/>
                <a:gd name="T18" fmla="*/ 51 w 146"/>
                <a:gd name="T19" fmla="*/ 11 h 144"/>
                <a:gd name="T20" fmla="*/ 77 w 146"/>
                <a:gd name="T21" fmla="*/ 7 h 144"/>
                <a:gd name="T22" fmla="*/ 133 w 146"/>
                <a:gd name="T23" fmla="*/ 51 h 144"/>
                <a:gd name="T24" fmla="*/ 139 w 146"/>
                <a:gd name="T25" fmla="*/ 135 h 144"/>
                <a:gd name="T26" fmla="*/ 142 w 146"/>
                <a:gd name="T27" fmla="*/ 138 h 144"/>
                <a:gd name="T28" fmla="*/ 145 w 146"/>
                <a:gd name="T29" fmla="*/ 135 h 144"/>
                <a:gd name="T30" fmla="*/ 139 w 146"/>
                <a:gd name="T31" fmla="*/ 49 h 144"/>
                <a:gd name="T32" fmla="*/ 77 w 146"/>
                <a:gd name="T33" fmla="*/ 0 h 144"/>
                <a:gd name="T34" fmla="*/ 77 w 146"/>
                <a:gd name="T35" fmla="*/ 0 h 144"/>
                <a:gd name="T36" fmla="*/ 77 w 146"/>
                <a:gd name="T3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6" h="144">
                  <a:moveTo>
                    <a:pt x="77" y="0"/>
                  </a:moveTo>
                  <a:cubicBezTo>
                    <a:pt x="67" y="0"/>
                    <a:pt x="58" y="2"/>
                    <a:pt x="49" y="6"/>
                  </a:cubicBezTo>
                  <a:cubicBezTo>
                    <a:pt x="17" y="19"/>
                    <a:pt x="0" y="53"/>
                    <a:pt x="10" y="86"/>
                  </a:cubicBezTo>
                  <a:cubicBezTo>
                    <a:pt x="11" y="89"/>
                    <a:pt x="12" y="93"/>
                    <a:pt x="12" y="96"/>
                  </a:cubicBezTo>
                  <a:cubicBezTo>
                    <a:pt x="13" y="104"/>
                    <a:pt x="13" y="118"/>
                    <a:pt x="13" y="141"/>
                  </a:cubicBezTo>
                  <a:cubicBezTo>
                    <a:pt x="13" y="143"/>
                    <a:pt x="15" y="144"/>
                    <a:pt x="17" y="144"/>
                  </a:cubicBezTo>
                  <a:cubicBezTo>
                    <a:pt x="18" y="144"/>
                    <a:pt x="20" y="143"/>
                    <a:pt x="20" y="141"/>
                  </a:cubicBezTo>
                  <a:cubicBezTo>
                    <a:pt x="20" y="117"/>
                    <a:pt x="20" y="103"/>
                    <a:pt x="18" y="95"/>
                  </a:cubicBezTo>
                  <a:cubicBezTo>
                    <a:pt x="18" y="91"/>
                    <a:pt x="17" y="88"/>
                    <a:pt x="16" y="84"/>
                  </a:cubicBezTo>
                  <a:cubicBezTo>
                    <a:pt x="8" y="55"/>
                    <a:pt x="23" y="23"/>
                    <a:pt x="51" y="11"/>
                  </a:cubicBezTo>
                  <a:cubicBezTo>
                    <a:pt x="59" y="8"/>
                    <a:pt x="68" y="7"/>
                    <a:pt x="77" y="7"/>
                  </a:cubicBezTo>
                  <a:cubicBezTo>
                    <a:pt x="99" y="8"/>
                    <a:pt x="125" y="28"/>
                    <a:pt x="133" y="51"/>
                  </a:cubicBezTo>
                  <a:cubicBezTo>
                    <a:pt x="140" y="70"/>
                    <a:pt x="140" y="104"/>
                    <a:pt x="139" y="135"/>
                  </a:cubicBezTo>
                  <a:cubicBezTo>
                    <a:pt x="139" y="136"/>
                    <a:pt x="140" y="138"/>
                    <a:pt x="142" y="138"/>
                  </a:cubicBezTo>
                  <a:cubicBezTo>
                    <a:pt x="144" y="138"/>
                    <a:pt x="145" y="137"/>
                    <a:pt x="145" y="135"/>
                  </a:cubicBezTo>
                  <a:cubicBezTo>
                    <a:pt x="146" y="104"/>
                    <a:pt x="146" y="69"/>
                    <a:pt x="139" y="49"/>
                  </a:cubicBezTo>
                  <a:cubicBezTo>
                    <a:pt x="130" y="23"/>
                    <a:pt x="102" y="1"/>
                    <a:pt x="77" y="0"/>
                  </a:cubicBezTo>
                  <a:close/>
                  <a:moveTo>
                    <a:pt x="77" y="0"/>
                  </a:moveTo>
                  <a:cubicBezTo>
                    <a:pt x="77" y="0"/>
                    <a:pt x="77" y="0"/>
                    <a:pt x="7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6141" y="3154"/>
              <a:ext cx="125" cy="270"/>
            </a:xfrm>
            <a:custGeom>
              <a:avLst/>
              <a:gdLst>
                <a:gd name="T0" fmla="*/ 13 w 66"/>
                <a:gd name="T1" fmla="*/ 0 h 134"/>
                <a:gd name="T2" fmla="*/ 3 w 66"/>
                <a:gd name="T3" fmla="*/ 1 h 134"/>
                <a:gd name="T4" fmla="*/ 1 w 66"/>
                <a:gd name="T5" fmla="*/ 5 h 134"/>
                <a:gd name="T6" fmla="*/ 5 w 66"/>
                <a:gd name="T7" fmla="*/ 7 h 134"/>
                <a:gd name="T8" fmla="*/ 13 w 66"/>
                <a:gd name="T9" fmla="*/ 6 h 134"/>
                <a:gd name="T10" fmla="*/ 52 w 66"/>
                <a:gd name="T11" fmla="*/ 31 h 134"/>
                <a:gd name="T12" fmla="*/ 58 w 66"/>
                <a:gd name="T13" fmla="*/ 131 h 134"/>
                <a:gd name="T14" fmla="*/ 61 w 66"/>
                <a:gd name="T15" fmla="*/ 134 h 134"/>
                <a:gd name="T16" fmla="*/ 61 w 66"/>
                <a:gd name="T17" fmla="*/ 134 h 134"/>
                <a:gd name="T18" fmla="*/ 65 w 66"/>
                <a:gd name="T19" fmla="*/ 131 h 134"/>
                <a:gd name="T20" fmla="*/ 58 w 66"/>
                <a:gd name="T21" fmla="*/ 29 h 134"/>
                <a:gd name="T22" fmla="*/ 13 w 66"/>
                <a:gd name="T23" fmla="*/ 0 h 134"/>
                <a:gd name="T24" fmla="*/ 13 w 66"/>
                <a:gd name="T25" fmla="*/ 0 h 134"/>
                <a:gd name="T26" fmla="*/ 13 w 66"/>
                <a:gd name="T27"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 h="134">
                  <a:moveTo>
                    <a:pt x="13" y="0"/>
                  </a:moveTo>
                  <a:cubicBezTo>
                    <a:pt x="10" y="0"/>
                    <a:pt x="6" y="0"/>
                    <a:pt x="3" y="1"/>
                  </a:cubicBezTo>
                  <a:cubicBezTo>
                    <a:pt x="1" y="1"/>
                    <a:pt x="0" y="3"/>
                    <a:pt x="1" y="5"/>
                  </a:cubicBezTo>
                  <a:cubicBezTo>
                    <a:pt x="1" y="6"/>
                    <a:pt x="3" y="7"/>
                    <a:pt x="5" y="7"/>
                  </a:cubicBezTo>
                  <a:cubicBezTo>
                    <a:pt x="7" y="6"/>
                    <a:pt x="10" y="6"/>
                    <a:pt x="13" y="6"/>
                  </a:cubicBezTo>
                  <a:cubicBezTo>
                    <a:pt x="30" y="6"/>
                    <a:pt x="45" y="16"/>
                    <a:pt x="52" y="31"/>
                  </a:cubicBezTo>
                  <a:cubicBezTo>
                    <a:pt x="60" y="50"/>
                    <a:pt x="60" y="79"/>
                    <a:pt x="58" y="131"/>
                  </a:cubicBezTo>
                  <a:cubicBezTo>
                    <a:pt x="58" y="132"/>
                    <a:pt x="60" y="134"/>
                    <a:pt x="61" y="134"/>
                  </a:cubicBezTo>
                  <a:cubicBezTo>
                    <a:pt x="61" y="134"/>
                    <a:pt x="61" y="134"/>
                    <a:pt x="61" y="134"/>
                  </a:cubicBezTo>
                  <a:cubicBezTo>
                    <a:pt x="63" y="134"/>
                    <a:pt x="65" y="133"/>
                    <a:pt x="65" y="131"/>
                  </a:cubicBezTo>
                  <a:cubicBezTo>
                    <a:pt x="66" y="77"/>
                    <a:pt x="66" y="48"/>
                    <a:pt x="58" y="29"/>
                  </a:cubicBezTo>
                  <a:cubicBezTo>
                    <a:pt x="50" y="11"/>
                    <a:pt x="33"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0"/>
            <p:cNvSpPr>
              <a:spLocks noEditPoints="1"/>
            </p:cNvSpPr>
            <p:nvPr/>
          </p:nvSpPr>
          <p:spPr bwMode="auto">
            <a:xfrm>
              <a:off x="6068" y="3169"/>
              <a:ext cx="55" cy="243"/>
            </a:xfrm>
            <a:custGeom>
              <a:avLst/>
              <a:gdLst>
                <a:gd name="T0" fmla="*/ 28 w 29"/>
                <a:gd name="T1" fmla="*/ 6 h 121"/>
                <a:gd name="T2" fmla="*/ 28 w 29"/>
                <a:gd name="T3" fmla="*/ 2 h 121"/>
                <a:gd name="T4" fmla="*/ 24 w 29"/>
                <a:gd name="T5" fmla="*/ 1 h 121"/>
                <a:gd name="T6" fmla="*/ 6 w 29"/>
                <a:gd name="T7" fmla="*/ 57 h 121"/>
                <a:gd name="T8" fmla="*/ 13 w 29"/>
                <a:gd name="T9" fmla="*/ 117 h 121"/>
                <a:gd name="T10" fmla="*/ 16 w 29"/>
                <a:gd name="T11" fmla="*/ 121 h 121"/>
                <a:gd name="T12" fmla="*/ 19 w 29"/>
                <a:gd name="T13" fmla="*/ 117 h 121"/>
                <a:gd name="T14" fmla="*/ 12 w 29"/>
                <a:gd name="T15" fmla="*/ 55 h 121"/>
                <a:gd name="T16" fmla="*/ 28 w 29"/>
                <a:gd name="T17" fmla="*/ 6 h 121"/>
                <a:gd name="T18" fmla="*/ 28 w 29"/>
                <a:gd name="T19" fmla="*/ 6 h 121"/>
                <a:gd name="T20" fmla="*/ 28 w 29"/>
                <a:gd name="T21" fmla="*/ 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121">
                  <a:moveTo>
                    <a:pt x="28" y="6"/>
                  </a:moveTo>
                  <a:cubicBezTo>
                    <a:pt x="29" y="5"/>
                    <a:pt x="29" y="3"/>
                    <a:pt x="28" y="2"/>
                  </a:cubicBezTo>
                  <a:cubicBezTo>
                    <a:pt x="27" y="1"/>
                    <a:pt x="25" y="0"/>
                    <a:pt x="24" y="1"/>
                  </a:cubicBezTo>
                  <a:cubicBezTo>
                    <a:pt x="7" y="13"/>
                    <a:pt x="0" y="35"/>
                    <a:pt x="6" y="57"/>
                  </a:cubicBezTo>
                  <a:cubicBezTo>
                    <a:pt x="6" y="57"/>
                    <a:pt x="13" y="80"/>
                    <a:pt x="13" y="117"/>
                  </a:cubicBezTo>
                  <a:cubicBezTo>
                    <a:pt x="13" y="119"/>
                    <a:pt x="14" y="121"/>
                    <a:pt x="16" y="121"/>
                  </a:cubicBezTo>
                  <a:cubicBezTo>
                    <a:pt x="18" y="121"/>
                    <a:pt x="19" y="119"/>
                    <a:pt x="19" y="117"/>
                  </a:cubicBezTo>
                  <a:cubicBezTo>
                    <a:pt x="19" y="80"/>
                    <a:pt x="13" y="56"/>
                    <a:pt x="12" y="55"/>
                  </a:cubicBezTo>
                  <a:cubicBezTo>
                    <a:pt x="7" y="36"/>
                    <a:pt x="13" y="17"/>
                    <a:pt x="28" y="6"/>
                  </a:cubicBezTo>
                  <a:close/>
                  <a:moveTo>
                    <a:pt x="28" y="6"/>
                  </a:moveTo>
                  <a:cubicBezTo>
                    <a:pt x="28" y="6"/>
                    <a:pt x="28" y="6"/>
                    <a:pt x="28"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1"/>
            <p:cNvSpPr>
              <a:spLocks noEditPoints="1"/>
            </p:cNvSpPr>
            <p:nvPr/>
          </p:nvSpPr>
          <p:spPr bwMode="auto">
            <a:xfrm>
              <a:off x="6215" y="3380"/>
              <a:ext cx="13" cy="64"/>
            </a:xfrm>
            <a:custGeom>
              <a:avLst/>
              <a:gdLst>
                <a:gd name="T0" fmla="*/ 6 w 7"/>
                <a:gd name="T1" fmla="*/ 3 h 32"/>
                <a:gd name="T2" fmla="*/ 3 w 7"/>
                <a:gd name="T3" fmla="*/ 0 h 32"/>
                <a:gd name="T4" fmla="*/ 3 w 7"/>
                <a:gd name="T5" fmla="*/ 0 h 32"/>
                <a:gd name="T6" fmla="*/ 0 w 7"/>
                <a:gd name="T7" fmla="*/ 3 h 32"/>
                <a:gd name="T8" fmla="*/ 0 w 7"/>
                <a:gd name="T9" fmla="*/ 13 h 32"/>
                <a:gd name="T10" fmla="*/ 0 w 7"/>
                <a:gd name="T11" fmla="*/ 28 h 32"/>
                <a:gd name="T12" fmla="*/ 3 w 7"/>
                <a:gd name="T13" fmla="*/ 32 h 32"/>
                <a:gd name="T14" fmla="*/ 3 w 7"/>
                <a:gd name="T15" fmla="*/ 32 h 32"/>
                <a:gd name="T16" fmla="*/ 6 w 7"/>
                <a:gd name="T17" fmla="*/ 29 h 32"/>
                <a:gd name="T18" fmla="*/ 6 w 7"/>
                <a:gd name="T19" fmla="*/ 12 h 32"/>
                <a:gd name="T20" fmla="*/ 6 w 7"/>
                <a:gd name="T21" fmla="*/ 3 h 32"/>
                <a:gd name="T22" fmla="*/ 6 w 7"/>
                <a:gd name="T23" fmla="*/ 3 h 32"/>
                <a:gd name="T24" fmla="*/ 6 w 7"/>
                <a:gd name="T25"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32">
                  <a:moveTo>
                    <a:pt x="6" y="3"/>
                  </a:moveTo>
                  <a:cubicBezTo>
                    <a:pt x="6" y="1"/>
                    <a:pt x="5" y="0"/>
                    <a:pt x="3" y="0"/>
                  </a:cubicBezTo>
                  <a:cubicBezTo>
                    <a:pt x="3" y="0"/>
                    <a:pt x="3" y="0"/>
                    <a:pt x="3" y="0"/>
                  </a:cubicBezTo>
                  <a:cubicBezTo>
                    <a:pt x="1" y="0"/>
                    <a:pt x="0" y="1"/>
                    <a:pt x="0" y="3"/>
                  </a:cubicBezTo>
                  <a:cubicBezTo>
                    <a:pt x="0" y="5"/>
                    <a:pt x="0" y="9"/>
                    <a:pt x="0" y="13"/>
                  </a:cubicBezTo>
                  <a:cubicBezTo>
                    <a:pt x="0" y="18"/>
                    <a:pt x="0" y="24"/>
                    <a:pt x="0" y="28"/>
                  </a:cubicBezTo>
                  <a:cubicBezTo>
                    <a:pt x="0" y="30"/>
                    <a:pt x="1" y="32"/>
                    <a:pt x="3" y="32"/>
                  </a:cubicBezTo>
                  <a:cubicBezTo>
                    <a:pt x="3" y="32"/>
                    <a:pt x="3" y="32"/>
                    <a:pt x="3" y="32"/>
                  </a:cubicBezTo>
                  <a:cubicBezTo>
                    <a:pt x="5" y="32"/>
                    <a:pt x="6" y="30"/>
                    <a:pt x="6" y="29"/>
                  </a:cubicBezTo>
                  <a:cubicBezTo>
                    <a:pt x="7" y="24"/>
                    <a:pt x="6" y="18"/>
                    <a:pt x="6" y="12"/>
                  </a:cubicBezTo>
                  <a:cubicBezTo>
                    <a:pt x="6" y="9"/>
                    <a:pt x="6" y="5"/>
                    <a:pt x="6" y="3"/>
                  </a:cubicBezTo>
                  <a:close/>
                  <a:moveTo>
                    <a:pt x="6" y="3"/>
                  </a:moveTo>
                  <a:cubicBezTo>
                    <a:pt x="6" y="3"/>
                    <a:pt x="6" y="3"/>
                    <a:pt x="6" y="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6112" y="3199"/>
              <a:ext cx="116" cy="245"/>
            </a:xfrm>
            <a:custGeom>
              <a:avLst/>
              <a:gdLst>
                <a:gd name="T0" fmla="*/ 28 w 61"/>
                <a:gd name="T1" fmla="*/ 0 h 122"/>
                <a:gd name="T2" fmla="*/ 19 w 61"/>
                <a:gd name="T3" fmla="*/ 2 h 122"/>
                <a:gd name="T4" fmla="*/ 4 w 61"/>
                <a:gd name="T5" fmla="*/ 35 h 122"/>
                <a:gd name="T6" fmla="*/ 9 w 61"/>
                <a:gd name="T7" fmla="*/ 118 h 122"/>
                <a:gd name="T8" fmla="*/ 12 w 61"/>
                <a:gd name="T9" fmla="*/ 122 h 122"/>
                <a:gd name="T10" fmla="*/ 15 w 61"/>
                <a:gd name="T11" fmla="*/ 118 h 122"/>
                <a:gd name="T12" fmla="*/ 11 w 61"/>
                <a:gd name="T13" fmla="*/ 33 h 122"/>
                <a:gd name="T14" fmla="*/ 21 w 61"/>
                <a:gd name="T15" fmla="*/ 8 h 122"/>
                <a:gd name="T16" fmla="*/ 28 w 61"/>
                <a:gd name="T17" fmla="*/ 6 h 122"/>
                <a:gd name="T18" fmla="*/ 46 w 61"/>
                <a:gd name="T19" fmla="*/ 18 h 122"/>
                <a:gd name="T20" fmla="*/ 54 w 61"/>
                <a:gd name="T21" fmla="*/ 77 h 122"/>
                <a:gd name="T22" fmla="*/ 58 w 61"/>
                <a:gd name="T23" fmla="*/ 80 h 122"/>
                <a:gd name="T24" fmla="*/ 58 w 61"/>
                <a:gd name="T25" fmla="*/ 80 h 122"/>
                <a:gd name="T26" fmla="*/ 61 w 61"/>
                <a:gd name="T27" fmla="*/ 77 h 122"/>
                <a:gd name="T28" fmla="*/ 52 w 61"/>
                <a:gd name="T29" fmla="*/ 16 h 122"/>
                <a:gd name="T30" fmla="*/ 28 w 61"/>
                <a:gd name="T31" fmla="*/ 0 h 122"/>
                <a:gd name="T32" fmla="*/ 28 w 61"/>
                <a:gd name="T33" fmla="*/ 0 h 122"/>
                <a:gd name="T34" fmla="*/ 28 w 61"/>
                <a:gd name="T3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122">
                  <a:moveTo>
                    <a:pt x="28" y="0"/>
                  </a:moveTo>
                  <a:cubicBezTo>
                    <a:pt x="25" y="0"/>
                    <a:pt x="22" y="1"/>
                    <a:pt x="19" y="2"/>
                  </a:cubicBezTo>
                  <a:cubicBezTo>
                    <a:pt x="6" y="7"/>
                    <a:pt x="0" y="21"/>
                    <a:pt x="4" y="35"/>
                  </a:cubicBezTo>
                  <a:cubicBezTo>
                    <a:pt x="7" y="42"/>
                    <a:pt x="9" y="80"/>
                    <a:pt x="9" y="118"/>
                  </a:cubicBezTo>
                  <a:cubicBezTo>
                    <a:pt x="9" y="120"/>
                    <a:pt x="10" y="122"/>
                    <a:pt x="12" y="122"/>
                  </a:cubicBezTo>
                  <a:cubicBezTo>
                    <a:pt x="14" y="122"/>
                    <a:pt x="15" y="120"/>
                    <a:pt x="15" y="118"/>
                  </a:cubicBezTo>
                  <a:cubicBezTo>
                    <a:pt x="15" y="84"/>
                    <a:pt x="14" y="42"/>
                    <a:pt x="11" y="33"/>
                  </a:cubicBezTo>
                  <a:cubicBezTo>
                    <a:pt x="7" y="22"/>
                    <a:pt x="12" y="12"/>
                    <a:pt x="21" y="8"/>
                  </a:cubicBezTo>
                  <a:cubicBezTo>
                    <a:pt x="23" y="7"/>
                    <a:pt x="26" y="6"/>
                    <a:pt x="28" y="6"/>
                  </a:cubicBezTo>
                  <a:cubicBezTo>
                    <a:pt x="36" y="6"/>
                    <a:pt x="43" y="11"/>
                    <a:pt x="46" y="18"/>
                  </a:cubicBezTo>
                  <a:cubicBezTo>
                    <a:pt x="52" y="32"/>
                    <a:pt x="54" y="58"/>
                    <a:pt x="54" y="77"/>
                  </a:cubicBezTo>
                  <a:cubicBezTo>
                    <a:pt x="54" y="79"/>
                    <a:pt x="56" y="80"/>
                    <a:pt x="58" y="80"/>
                  </a:cubicBezTo>
                  <a:cubicBezTo>
                    <a:pt x="58" y="80"/>
                    <a:pt x="58" y="80"/>
                    <a:pt x="58" y="80"/>
                  </a:cubicBezTo>
                  <a:cubicBezTo>
                    <a:pt x="59" y="80"/>
                    <a:pt x="61" y="78"/>
                    <a:pt x="61" y="77"/>
                  </a:cubicBezTo>
                  <a:cubicBezTo>
                    <a:pt x="60" y="57"/>
                    <a:pt x="58" y="31"/>
                    <a:pt x="52" y="16"/>
                  </a:cubicBezTo>
                  <a:cubicBezTo>
                    <a:pt x="48" y="6"/>
                    <a:pt x="39" y="0"/>
                    <a:pt x="28" y="0"/>
                  </a:cubicBezTo>
                  <a:close/>
                  <a:moveTo>
                    <a:pt x="28" y="0"/>
                  </a:moveTo>
                  <a:cubicBezTo>
                    <a:pt x="28" y="0"/>
                    <a:pt x="28" y="0"/>
                    <a:pt x="2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3000"/>
                            </p:stCondLst>
                            <p:childTnLst>
                              <p:par>
                                <p:cTn id="21" presetID="22" presetClass="entr" presetSubtype="1"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up)">
                                      <p:cBhvr>
                                        <p:cTn id="23" dur="10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childTnLst>
                                </p:cTn>
                              </p:par>
                              <p:par>
                                <p:cTn id="29" presetID="42"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24" grpId="0" animBg="1"/>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7028761" y="2200212"/>
            <a:ext cx="4417764" cy="645160"/>
          </a:xfrm>
          <a:prstGeom prst="rect">
            <a:avLst/>
          </a:prstGeom>
          <a:noFill/>
        </p:spPr>
        <p:txBody>
          <a:bodyPr wrap="square" rtlCol="0">
            <a:spAutoFit/>
          </a:bodyPr>
          <a:lstStyle/>
          <a:p>
            <a:r>
              <a:rPr lang="zh-CN" altLang="en-US" sz="3600" b="1" dirty="0">
                <a:solidFill>
                  <a:srgbClr val="18CAB5"/>
                </a:solidFill>
              </a:rPr>
              <a:t>广域物联网的内涵</a:t>
            </a:r>
            <a:endParaRPr lang="zh-CN" altLang="en-US" sz="3600" b="1" dirty="0">
              <a:solidFill>
                <a:srgbClr val="18CAB5"/>
              </a:solidFill>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689725" y="3089275"/>
            <a:ext cx="4936490" cy="2811780"/>
          </a:xfrm>
          <a:prstGeom prst="rect">
            <a:avLst/>
          </a:prstGeom>
          <a:noFill/>
        </p:spPr>
        <p:txBody>
          <a:bodyPr wrap="square" rtlCol="0">
            <a:spAutoFit/>
          </a:bodyPr>
          <a:lstStyle/>
          <a:p>
            <a:pPr>
              <a:lnSpc>
                <a:spcPct val="130000"/>
              </a:lnSpc>
            </a:pPr>
            <a:r>
              <a:rPr lang="zh-CN" altLang="en-US" sz="2000"/>
              <a:t>低功耗广域物联网（LPWAN）是为物联网应用中的M2M通信场景优化的，由电池供电的，低速率、超低功耗、低占空比的，以星型网络覆盖的，支持单节点最大覆盖可达100公里的蜂窝汇聚网关的远程无线网络通讯技术。</a:t>
            </a:r>
            <a:endParaRPr lang="en-US" altLang="zh-CN" sz="1600" b="1">
              <a:solidFill>
                <a:schemeClr val="tx1">
                  <a:lumMod val="50000"/>
                  <a:lumOff val="50000"/>
                </a:schemeClr>
              </a:solidFill>
            </a:endParaRPr>
          </a:p>
          <a:p>
            <a:pPr>
              <a:lnSpc>
                <a:spcPct val="130000"/>
              </a:lnSpc>
            </a:pPr>
            <a:endParaRPr lang="en-US" altLang="zh-CN" sz="1600" dirty="0">
              <a:solidFill>
                <a:schemeClr val="tx1">
                  <a:lumMod val="50000"/>
                  <a:lumOff val="50000"/>
                </a:schemeClr>
              </a:solidFill>
            </a:endParaRPr>
          </a:p>
        </p:txBody>
      </p:sp>
      <p:pic>
        <p:nvPicPr>
          <p:cNvPr id="2" name="图片 1"/>
          <p:cNvPicPr>
            <a:picLocks noChangeAspect="1"/>
          </p:cNvPicPr>
          <p:nvPr/>
        </p:nvPicPr>
        <p:blipFill>
          <a:blip r:embed="rId1"/>
          <a:stretch>
            <a:fillRect/>
          </a:stretch>
        </p:blipFill>
        <p:spPr>
          <a:xfrm>
            <a:off x="536575" y="2045970"/>
            <a:ext cx="5732780" cy="3054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1000"/>
                                        <p:tgtEl>
                                          <p:spTgt spid="9"/>
                                        </p:tgtEl>
                                      </p:cBhvr>
                                    </p:animEffect>
                                  </p:childTnLst>
                                </p:cTn>
                              </p:par>
                            </p:childTnLst>
                          </p:cTn>
                        </p:par>
                        <p:par>
                          <p:cTn id="13" fill="hold">
                            <p:stCondLst>
                              <p:cond delay="1500"/>
                            </p:stCondLst>
                            <p:childTnLst>
                              <p:par>
                                <p:cTn id="14" presetID="22" presetClass="entr" presetSubtype="1"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wipe(up)">
                                      <p:cBhvr>
                                        <p:cTn id="16"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bldLvl="0" animBg="1"/>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897283" y="1524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圆角 6"/>
          <p:cNvSpPr/>
          <p:nvPr/>
        </p:nvSpPr>
        <p:spPr>
          <a:xfrm>
            <a:off x="6096000" y="1313845"/>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stretch>
            <a:fillRect/>
          </a:stretch>
        </p:blipFill>
        <p:spPr>
          <a:xfrm>
            <a:off x="6095365" y="1314450"/>
            <a:ext cx="5616575" cy="3811905"/>
          </a:xfrm>
          <a:prstGeom prst="rect">
            <a:avLst/>
          </a:prstGeom>
        </p:spPr>
      </p:pic>
      <p:sp>
        <p:nvSpPr>
          <p:cNvPr id="13" name="文本框 12"/>
          <p:cNvSpPr txBox="1"/>
          <p:nvPr/>
        </p:nvSpPr>
        <p:spPr>
          <a:xfrm>
            <a:off x="479425" y="842645"/>
            <a:ext cx="5333365" cy="1198880"/>
          </a:xfrm>
          <a:prstGeom prst="rect">
            <a:avLst/>
          </a:prstGeom>
          <a:noFill/>
        </p:spPr>
        <p:txBody>
          <a:bodyPr wrap="square" rtlCol="0">
            <a:spAutoFit/>
          </a:bodyPr>
          <a:lstStyle/>
          <a:p>
            <a:pPr algn="ctr"/>
            <a:r>
              <a:rPr lang="zh-CN" altLang="en-US" sz="3600" b="1" dirty="0">
                <a:solidFill>
                  <a:srgbClr val="08AEEA"/>
                </a:solidFill>
              </a:rPr>
              <a:t>广域物联网和窄带物联网之间的区别联系</a:t>
            </a:r>
            <a:endParaRPr lang="zh-CN" altLang="en-US" sz="3600" b="1" dirty="0">
              <a:solidFill>
                <a:srgbClr val="08AEEA"/>
              </a:solidFill>
            </a:endParaRPr>
          </a:p>
        </p:txBody>
      </p:sp>
      <p:sp>
        <p:nvSpPr>
          <p:cNvPr id="14" name="文本框 13"/>
          <p:cNvSpPr txBox="1"/>
          <p:nvPr/>
        </p:nvSpPr>
        <p:spPr>
          <a:xfrm>
            <a:off x="479425" y="2041525"/>
            <a:ext cx="5167630" cy="4407535"/>
          </a:xfrm>
          <a:prstGeom prst="rect">
            <a:avLst/>
          </a:prstGeom>
          <a:noFill/>
        </p:spPr>
        <p:txBody>
          <a:bodyPr wrap="square" rtlCol="0">
            <a:spAutoFit/>
          </a:bodyPr>
          <a:lstStyle/>
          <a:p>
            <a:pPr>
              <a:lnSpc>
                <a:spcPct val="130000"/>
              </a:lnSpc>
            </a:pPr>
            <a:r>
              <a:rPr lang="en-US" altLang="zh-CN" sz="2400"/>
              <a:t>	</a:t>
            </a:r>
            <a:r>
              <a:rPr lang="zh-CN" altLang="en-US" sz="2400"/>
              <a:t>在智能家居、工业数据采集等局域网通信场景一般采用短距离通信技术，也就是窄带物联网，但对于广范围、远距离的连接则需要远距离通信技术。</a:t>
            </a:r>
            <a:endParaRPr lang="zh-CN" altLang="en-US" sz="2400"/>
          </a:p>
          <a:p>
            <a:pPr>
              <a:lnSpc>
                <a:spcPct val="130000"/>
              </a:lnSpc>
            </a:pPr>
            <a:r>
              <a:rPr lang="en-US" altLang="zh-CN" sz="2400"/>
              <a:t>	</a:t>
            </a:r>
            <a:r>
              <a:rPr lang="zh-CN" altLang="en-US" sz="2400"/>
              <a:t>LPWAN技术正是为满足物联网需求应运而生的远距离无线通信技术。当然在广域物联网实现过程中必然会用到窄带物联网来实现大量连接</a:t>
            </a:r>
            <a:r>
              <a:rPr lang="zh-CN" altLang="en-US"/>
              <a:t>。</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912523" y="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文本框 2"/>
          <p:cNvSpPr txBox="1"/>
          <p:nvPr/>
        </p:nvSpPr>
        <p:spPr>
          <a:xfrm>
            <a:off x="930275" y="865505"/>
            <a:ext cx="859790" cy="5127625"/>
          </a:xfrm>
          <a:prstGeom prst="rect">
            <a:avLst/>
          </a:prstGeom>
          <a:noFill/>
        </p:spPr>
        <p:txBody>
          <a:bodyPr vert="eaVert" wrap="square" rtlCol="0">
            <a:spAutoFit/>
          </a:bodyPr>
          <a:p>
            <a:r>
              <a:rPr lang="zh-CN" altLang="en-US" sz="4400" b="1">
                <a:solidFill>
                  <a:srgbClr val="18CAB5"/>
                </a:solidFill>
              </a:rPr>
              <a:t>广域物联网体系架构</a:t>
            </a:r>
            <a:endParaRPr lang="zh-CN" altLang="en-US" sz="4400" b="1">
              <a:solidFill>
                <a:srgbClr val="18CAB5"/>
              </a:solidFill>
            </a:endParaRPr>
          </a:p>
        </p:txBody>
      </p:sp>
      <p:pic>
        <p:nvPicPr>
          <p:cNvPr id="5" name="图片 4" descr="E:\学习\2018上\网络安全\图片\timg (4).jpgtimg (4)"/>
          <p:cNvPicPr>
            <a:picLocks noChangeAspect="1"/>
          </p:cNvPicPr>
          <p:nvPr/>
        </p:nvPicPr>
        <p:blipFill>
          <a:blip r:embed="rId1"/>
          <a:srcRect/>
          <a:stretch>
            <a:fillRect/>
          </a:stretch>
        </p:blipFill>
        <p:spPr>
          <a:xfrm>
            <a:off x="3074035" y="263525"/>
            <a:ext cx="7210425" cy="63303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push dir="d"/>
      </p:transition>
    </mc:Choice>
    <mc:Fallback>
      <p:transition spd="slow">
        <p:push dir="d"/>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3349127"/>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文本框 4"/>
          <p:cNvSpPr txBox="1"/>
          <p:nvPr/>
        </p:nvSpPr>
        <p:spPr>
          <a:xfrm>
            <a:off x="3474085" y="495300"/>
            <a:ext cx="5245100" cy="768350"/>
          </a:xfrm>
          <a:prstGeom prst="rect">
            <a:avLst/>
          </a:prstGeom>
          <a:noFill/>
        </p:spPr>
        <p:txBody>
          <a:bodyPr wrap="square" rtlCol="0">
            <a:spAutoFit/>
          </a:bodyPr>
          <a:lstStyle/>
          <a:p>
            <a:pPr algn="ctr"/>
            <a:r>
              <a:rPr lang="zh-CN" altLang="en-US" sz="4400" b="1">
                <a:solidFill>
                  <a:srgbClr val="18CAB5"/>
                </a:solidFill>
              </a:rPr>
              <a:t>广域物联网的架构</a:t>
            </a:r>
            <a:endParaRPr lang="zh-CN" altLang="en-US" sz="4400" b="1">
              <a:solidFill>
                <a:srgbClr val="18CAB5"/>
              </a:solidFill>
            </a:endParaRPr>
          </a:p>
        </p:txBody>
      </p:sp>
      <p:sp>
        <p:nvSpPr>
          <p:cNvPr id="6" name="文本框 5"/>
          <p:cNvSpPr txBox="1"/>
          <p:nvPr/>
        </p:nvSpPr>
        <p:spPr>
          <a:xfrm>
            <a:off x="2245690" y="1263487"/>
            <a:ext cx="7690460" cy="450850"/>
          </a:xfrm>
          <a:prstGeom prst="rect">
            <a:avLst/>
          </a:prstGeom>
          <a:noFill/>
        </p:spPr>
        <p:txBody>
          <a:bodyPr wrap="square" rtlCol="0">
            <a:spAutoFit/>
          </a:bodyPr>
          <a:lstStyle/>
          <a:p>
            <a:pPr algn="ctr">
              <a:lnSpc>
                <a:spcPct val="130000"/>
              </a:lnSpc>
            </a:pPr>
            <a:r>
              <a:rPr lang="en-US" altLang="zh-CN" dirty="0">
                <a:solidFill>
                  <a:schemeClr val="tx1">
                    <a:lumMod val="50000"/>
                    <a:lumOff val="50000"/>
                  </a:schemeClr>
                </a:solidFill>
              </a:rPr>
              <a:t>物联网总体架构分为：</a:t>
            </a:r>
            <a:r>
              <a:rPr lang="en-US" altLang="zh-CN" b="1" dirty="0">
                <a:solidFill>
                  <a:schemeClr val="tx1">
                    <a:lumMod val="50000"/>
                    <a:lumOff val="50000"/>
                  </a:schemeClr>
                </a:solidFill>
              </a:rPr>
              <a:t>感知层、</a:t>
            </a:r>
            <a:r>
              <a:rPr lang="zh-CN" altLang="en-US" b="1" dirty="0">
                <a:solidFill>
                  <a:schemeClr val="tx1">
                    <a:lumMod val="50000"/>
                    <a:lumOff val="50000"/>
                  </a:schemeClr>
                </a:solidFill>
              </a:rPr>
              <a:t>网络</a:t>
            </a:r>
            <a:r>
              <a:rPr lang="en-US" altLang="zh-CN" b="1" dirty="0">
                <a:solidFill>
                  <a:schemeClr val="tx1">
                    <a:lumMod val="50000"/>
                    <a:lumOff val="50000"/>
                  </a:schemeClr>
                </a:solidFill>
              </a:rPr>
              <a:t>层和应用层</a:t>
            </a:r>
            <a:r>
              <a:rPr lang="en-US" altLang="zh-CN" dirty="0">
                <a:solidFill>
                  <a:schemeClr val="tx1">
                    <a:lumMod val="50000"/>
                    <a:lumOff val="50000"/>
                  </a:schemeClr>
                </a:solidFill>
              </a:rPr>
              <a:t>。</a:t>
            </a:r>
            <a:endParaRPr lang="en-US" altLang="zh-CN" dirty="0">
              <a:solidFill>
                <a:schemeClr val="tx1">
                  <a:lumMod val="50000"/>
                  <a:lumOff val="50000"/>
                </a:schemeClr>
              </a:solidFill>
            </a:endParaRPr>
          </a:p>
        </p:txBody>
      </p:sp>
      <p:grpSp>
        <p:nvGrpSpPr>
          <p:cNvPr id="20" name="组合 19"/>
          <p:cNvGrpSpPr/>
          <p:nvPr/>
        </p:nvGrpSpPr>
        <p:grpSpPr>
          <a:xfrm>
            <a:off x="805815" y="2695575"/>
            <a:ext cx="3073400" cy="3397250"/>
            <a:chOff x="854710" y="3074311"/>
            <a:chExt cx="3073400" cy="3015121"/>
          </a:xfrm>
        </p:grpSpPr>
        <p:sp>
          <p:nvSpPr>
            <p:cNvPr id="2" name="矩形: 圆角 1"/>
            <p:cNvSpPr/>
            <p:nvPr/>
          </p:nvSpPr>
          <p:spPr>
            <a:xfrm>
              <a:off x="854710" y="3074311"/>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grpSp>
          <p:nvGrpSpPr>
            <p:cNvPr id="8" name="Group 17"/>
            <p:cNvGrpSpPr>
              <a:grpSpLocks noChangeAspect="1"/>
            </p:cNvGrpSpPr>
            <p:nvPr/>
          </p:nvGrpSpPr>
          <p:grpSpPr bwMode="auto">
            <a:xfrm>
              <a:off x="2166144" y="3461878"/>
              <a:ext cx="423863" cy="533400"/>
              <a:chOff x="1742" y="402"/>
              <a:chExt cx="267" cy="336"/>
            </a:xfrm>
            <a:gradFill>
              <a:gsLst>
                <a:gs pos="0">
                  <a:srgbClr val="08AEEA"/>
                </a:gs>
                <a:gs pos="100000">
                  <a:srgbClr val="2AF598"/>
                </a:gs>
              </a:gsLst>
              <a:lin ang="2700000" scaled="0"/>
            </a:gradFill>
          </p:grpSpPr>
          <p:sp>
            <p:nvSpPr>
              <p:cNvPr id="9" name="Freeform 18"/>
              <p:cNvSpPr>
                <a:spLocks noEditPoints="1"/>
              </p:cNvSpPr>
              <p:nvPr/>
            </p:nvSpPr>
            <p:spPr bwMode="auto">
              <a:xfrm>
                <a:off x="1742" y="402"/>
                <a:ext cx="267" cy="336"/>
              </a:xfrm>
              <a:custGeom>
                <a:avLst/>
                <a:gdLst>
                  <a:gd name="T0" fmla="*/ 1191 w 1234"/>
                  <a:gd name="T1" fmla="*/ 404 h 1554"/>
                  <a:gd name="T2" fmla="*/ 244 w 1234"/>
                  <a:gd name="T3" fmla="*/ 404 h 1554"/>
                  <a:gd name="T4" fmla="*/ 85 w 1234"/>
                  <a:gd name="T5" fmla="*/ 244 h 1554"/>
                  <a:gd name="T6" fmla="*/ 244 w 1234"/>
                  <a:gd name="T7" fmla="*/ 85 h 1554"/>
                  <a:gd name="T8" fmla="*/ 1191 w 1234"/>
                  <a:gd name="T9" fmla="*/ 85 h 1554"/>
                  <a:gd name="T10" fmla="*/ 1234 w 1234"/>
                  <a:gd name="T11" fmla="*/ 43 h 1554"/>
                  <a:gd name="T12" fmla="*/ 1191 w 1234"/>
                  <a:gd name="T13" fmla="*/ 0 h 1554"/>
                  <a:gd name="T14" fmla="*/ 244 w 1234"/>
                  <a:gd name="T15" fmla="*/ 0 h 1554"/>
                  <a:gd name="T16" fmla="*/ 0 w 1234"/>
                  <a:gd name="T17" fmla="*/ 244 h 1554"/>
                  <a:gd name="T18" fmla="*/ 0 w 1234"/>
                  <a:gd name="T19" fmla="*/ 1309 h 1554"/>
                  <a:gd name="T20" fmla="*/ 244 w 1234"/>
                  <a:gd name="T21" fmla="*/ 1554 h 1554"/>
                  <a:gd name="T22" fmla="*/ 1191 w 1234"/>
                  <a:gd name="T23" fmla="*/ 1554 h 1554"/>
                  <a:gd name="T24" fmla="*/ 1234 w 1234"/>
                  <a:gd name="T25" fmla="*/ 1511 h 1554"/>
                  <a:gd name="T26" fmla="*/ 1234 w 1234"/>
                  <a:gd name="T27" fmla="*/ 446 h 1554"/>
                  <a:gd name="T28" fmla="*/ 1191 w 1234"/>
                  <a:gd name="T29" fmla="*/ 404 h 1554"/>
                  <a:gd name="T30" fmla="*/ 1148 w 1234"/>
                  <a:gd name="T31" fmla="*/ 1468 h 1554"/>
                  <a:gd name="T32" fmla="*/ 244 w 1234"/>
                  <a:gd name="T33" fmla="*/ 1468 h 1554"/>
                  <a:gd name="T34" fmla="*/ 85 w 1234"/>
                  <a:gd name="T35" fmla="*/ 1309 h 1554"/>
                  <a:gd name="T36" fmla="*/ 85 w 1234"/>
                  <a:gd name="T37" fmla="*/ 430 h 1554"/>
                  <a:gd name="T38" fmla="*/ 244 w 1234"/>
                  <a:gd name="T39" fmla="*/ 489 h 1554"/>
                  <a:gd name="T40" fmla="*/ 1148 w 1234"/>
                  <a:gd name="T41" fmla="*/ 489 h 1554"/>
                  <a:gd name="T42" fmla="*/ 1148 w 1234"/>
                  <a:gd name="T43" fmla="*/ 1468 h 1554"/>
                  <a:gd name="T44" fmla="*/ 1148 w 1234"/>
                  <a:gd name="T45" fmla="*/ 1468 h 1554"/>
                  <a:gd name="T46" fmla="*/ 1148 w 1234"/>
                  <a:gd name="T47" fmla="*/ 1468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34" h="1554">
                    <a:moveTo>
                      <a:pt x="1191" y="404"/>
                    </a:moveTo>
                    <a:cubicBezTo>
                      <a:pt x="244" y="404"/>
                      <a:pt x="244" y="404"/>
                      <a:pt x="244" y="404"/>
                    </a:cubicBezTo>
                    <a:cubicBezTo>
                      <a:pt x="157" y="404"/>
                      <a:pt x="85" y="332"/>
                      <a:pt x="85" y="244"/>
                    </a:cubicBezTo>
                    <a:cubicBezTo>
                      <a:pt x="85" y="157"/>
                      <a:pt x="156" y="85"/>
                      <a:pt x="244" y="85"/>
                    </a:cubicBezTo>
                    <a:cubicBezTo>
                      <a:pt x="1191" y="85"/>
                      <a:pt x="1191" y="85"/>
                      <a:pt x="1191" y="85"/>
                    </a:cubicBezTo>
                    <a:cubicBezTo>
                      <a:pt x="1215" y="85"/>
                      <a:pt x="1234" y="66"/>
                      <a:pt x="1234" y="43"/>
                    </a:cubicBezTo>
                    <a:cubicBezTo>
                      <a:pt x="1234" y="19"/>
                      <a:pt x="1214" y="0"/>
                      <a:pt x="1191" y="0"/>
                    </a:cubicBezTo>
                    <a:cubicBezTo>
                      <a:pt x="244" y="0"/>
                      <a:pt x="244" y="0"/>
                      <a:pt x="244" y="0"/>
                    </a:cubicBezTo>
                    <a:cubicBezTo>
                      <a:pt x="110" y="0"/>
                      <a:pt x="0" y="110"/>
                      <a:pt x="0" y="244"/>
                    </a:cubicBezTo>
                    <a:cubicBezTo>
                      <a:pt x="0" y="1309"/>
                      <a:pt x="0" y="1309"/>
                      <a:pt x="0" y="1309"/>
                    </a:cubicBezTo>
                    <a:cubicBezTo>
                      <a:pt x="0" y="1444"/>
                      <a:pt x="110" y="1554"/>
                      <a:pt x="244" y="1554"/>
                    </a:cubicBezTo>
                    <a:cubicBezTo>
                      <a:pt x="1191" y="1554"/>
                      <a:pt x="1191" y="1554"/>
                      <a:pt x="1191" y="1554"/>
                    </a:cubicBezTo>
                    <a:cubicBezTo>
                      <a:pt x="1215" y="1554"/>
                      <a:pt x="1234" y="1534"/>
                      <a:pt x="1234" y="1511"/>
                    </a:cubicBezTo>
                    <a:cubicBezTo>
                      <a:pt x="1234" y="446"/>
                      <a:pt x="1234" y="446"/>
                      <a:pt x="1234" y="446"/>
                    </a:cubicBezTo>
                    <a:cubicBezTo>
                      <a:pt x="1233" y="423"/>
                      <a:pt x="1214" y="404"/>
                      <a:pt x="1191" y="404"/>
                    </a:cubicBezTo>
                    <a:close/>
                    <a:moveTo>
                      <a:pt x="1148" y="1468"/>
                    </a:moveTo>
                    <a:cubicBezTo>
                      <a:pt x="244" y="1468"/>
                      <a:pt x="244" y="1468"/>
                      <a:pt x="244" y="1468"/>
                    </a:cubicBezTo>
                    <a:cubicBezTo>
                      <a:pt x="157" y="1468"/>
                      <a:pt x="85" y="1397"/>
                      <a:pt x="85" y="1309"/>
                    </a:cubicBezTo>
                    <a:cubicBezTo>
                      <a:pt x="85" y="430"/>
                      <a:pt x="85" y="430"/>
                      <a:pt x="85" y="430"/>
                    </a:cubicBezTo>
                    <a:cubicBezTo>
                      <a:pt x="128" y="467"/>
                      <a:pt x="184" y="489"/>
                      <a:pt x="244" y="489"/>
                    </a:cubicBezTo>
                    <a:cubicBezTo>
                      <a:pt x="1148" y="489"/>
                      <a:pt x="1148" y="489"/>
                      <a:pt x="1148" y="489"/>
                    </a:cubicBezTo>
                    <a:lnTo>
                      <a:pt x="1148" y="1468"/>
                    </a:lnTo>
                    <a:close/>
                    <a:moveTo>
                      <a:pt x="1148" y="1468"/>
                    </a:moveTo>
                    <a:cubicBezTo>
                      <a:pt x="1148" y="1468"/>
                      <a:pt x="1148" y="1468"/>
                      <a:pt x="1148" y="1468"/>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19"/>
              <p:cNvSpPr>
                <a:spLocks noEditPoints="1"/>
              </p:cNvSpPr>
              <p:nvPr/>
            </p:nvSpPr>
            <p:spPr bwMode="auto">
              <a:xfrm>
                <a:off x="1788" y="447"/>
                <a:ext cx="192" cy="18"/>
              </a:xfrm>
              <a:custGeom>
                <a:avLst/>
                <a:gdLst>
                  <a:gd name="T0" fmla="*/ 43 w 885"/>
                  <a:gd name="T1" fmla="*/ 0 h 85"/>
                  <a:gd name="T2" fmla="*/ 0 w 885"/>
                  <a:gd name="T3" fmla="*/ 42 h 85"/>
                  <a:gd name="T4" fmla="*/ 43 w 885"/>
                  <a:gd name="T5" fmla="*/ 85 h 85"/>
                  <a:gd name="T6" fmla="*/ 842 w 885"/>
                  <a:gd name="T7" fmla="*/ 85 h 85"/>
                  <a:gd name="T8" fmla="*/ 885 w 885"/>
                  <a:gd name="T9" fmla="*/ 42 h 85"/>
                  <a:gd name="T10" fmla="*/ 842 w 885"/>
                  <a:gd name="T11" fmla="*/ 0 h 85"/>
                  <a:gd name="T12" fmla="*/ 43 w 885"/>
                  <a:gd name="T13" fmla="*/ 0 h 85"/>
                  <a:gd name="T14" fmla="*/ 43 w 885"/>
                  <a:gd name="T15" fmla="*/ 0 h 85"/>
                  <a:gd name="T16" fmla="*/ 43 w 885"/>
                  <a:gd name="T17" fmla="*/ 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85" h="85">
                    <a:moveTo>
                      <a:pt x="43" y="0"/>
                    </a:moveTo>
                    <a:cubicBezTo>
                      <a:pt x="19" y="0"/>
                      <a:pt x="0" y="19"/>
                      <a:pt x="0" y="42"/>
                    </a:cubicBezTo>
                    <a:cubicBezTo>
                      <a:pt x="0" y="66"/>
                      <a:pt x="20" y="85"/>
                      <a:pt x="43" y="85"/>
                    </a:cubicBezTo>
                    <a:cubicBezTo>
                      <a:pt x="842" y="85"/>
                      <a:pt x="842" y="85"/>
                      <a:pt x="842" y="85"/>
                    </a:cubicBezTo>
                    <a:cubicBezTo>
                      <a:pt x="866" y="85"/>
                      <a:pt x="885" y="66"/>
                      <a:pt x="885" y="42"/>
                    </a:cubicBezTo>
                    <a:cubicBezTo>
                      <a:pt x="885" y="19"/>
                      <a:pt x="866" y="0"/>
                      <a:pt x="842" y="0"/>
                    </a:cubicBezTo>
                    <a:lnTo>
                      <a:pt x="43" y="0"/>
                    </a:lnTo>
                    <a:close/>
                    <a:moveTo>
                      <a:pt x="43" y="0"/>
                    </a:moveTo>
                    <a:cubicBezTo>
                      <a:pt x="43" y="0"/>
                      <a:pt x="43" y="0"/>
                      <a:pt x="4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20"/>
              <p:cNvSpPr>
                <a:spLocks noEditPoints="1"/>
              </p:cNvSpPr>
              <p:nvPr/>
            </p:nvSpPr>
            <p:spPr bwMode="auto">
              <a:xfrm>
                <a:off x="1823" y="544"/>
                <a:ext cx="105" cy="136"/>
              </a:xfrm>
              <a:custGeom>
                <a:avLst/>
                <a:gdLst>
                  <a:gd name="T0" fmla="*/ 34 w 485"/>
                  <a:gd name="T1" fmla="*/ 627 h 630"/>
                  <a:gd name="T2" fmla="*/ 48 w 485"/>
                  <a:gd name="T3" fmla="*/ 630 h 630"/>
                  <a:gd name="T4" fmla="*/ 88 w 485"/>
                  <a:gd name="T5" fmla="*/ 602 h 630"/>
                  <a:gd name="T6" fmla="*/ 140 w 485"/>
                  <a:gd name="T7" fmla="*/ 457 h 630"/>
                  <a:gd name="T8" fmla="*/ 340 w 485"/>
                  <a:gd name="T9" fmla="*/ 457 h 630"/>
                  <a:gd name="T10" fmla="*/ 345 w 485"/>
                  <a:gd name="T11" fmla="*/ 456 h 630"/>
                  <a:gd name="T12" fmla="*/ 397 w 485"/>
                  <a:gd name="T13" fmla="*/ 602 h 630"/>
                  <a:gd name="T14" fmla="*/ 437 w 485"/>
                  <a:gd name="T15" fmla="*/ 630 h 630"/>
                  <a:gd name="T16" fmla="*/ 451 w 485"/>
                  <a:gd name="T17" fmla="*/ 627 h 630"/>
                  <a:gd name="T18" fmla="*/ 477 w 485"/>
                  <a:gd name="T19" fmla="*/ 573 h 630"/>
                  <a:gd name="T20" fmla="*/ 283 w 485"/>
                  <a:gd name="T21" fmla="*/ 29 h 630"/>
                  <a:gd name="T22" fmla="*/ 281 w 485"/>
                  <a:gd name="T23" fmla="*/ 25 h 630"/>
                  <a:gd name="T24" fmla="*/ 280 w 485"/>
                  <a:gd name="T25" fmla="*/ 23 h 630"/>
                  <a:gd name="T26" fmla="*/ 279 w 485"/>
                  <a:gd name="T27" fmla="*/ 21 h 630"/>
                  <a:gd name="T28" fmla="*/ 278 w 485"/>
                  <a:gd name="T29" fmla="*/ 19 h 630"/>
                  <a:gd name="T30" fmla="*/ 277 w 485"/>
                  <a:gd name="T31" fmla="*/ 18 h 630"/>
                  <a:gd name="T32" fmla="*/ 275 w 485"/>
                  <a:gd name="T33" fmla="*/ 16 h 630"/>
                  <a:gd name="T34" fmla="*/ 274 w 485"/>
                  <a:gd name="T35" fmla="*/ 15 h 630"/>
                  <a:gd name="T36" fmla="*/ 272 w 485"/>
                  <a:gd name="T37" fmla="*/ 13 h 630"/>
                  <a:gd name="T38" fmla="*/ 271 w 485"/>
                  <a:gd name="T39" fmla="*/ 12 h 630"/>
                  <a:gd name="T40" fmla="*/ 270 w 485"/>
                  <a:gd name="T41" fmla="*/ 10 h 630"/>
                  <a:gd name="T42" fmla="*/ 268 w 485"/>
                  <a:gd name="T43" fmla="*/ 9 h 630"/>
                  <a:gd name="T44" fmla="*/ 266 w 485"/>
                  <a:gd name="T45" fmla="*/ 8 h 630"/>
                  <a:gd name="T46" fmla="*/ 264 w 485"/>
                  <a:gd name="T47" fmla="*/ 6 h 630"/>
                  <a:gd name="T48" fmla="*/ 262 w 485"/>
                  <a:gd name="T49" fmla="*/ 5 h 630"/>
                  <a:gd name="T50" fmla="*/ 261 w 485"/>
                  <a:gd name="T51" fmla="*/ 5 h 630"/>
                  <a:gd name="T52" fmla="*/ 257 w 485"/>
                  <a:gd name="T53" fmla="*/ 3 h 630"/>
                  <a:gd name="T54" fmla="*/ 256 w 485"/>
                  <a:gd name="T55" fmla="*/ 3 h 630"/>
                  <a:gd name="T56" fmla="*/ 253 w 485"/>
                  <a:gd name="T57" fmla="*/ 2 h 630"/>
                  <a:gd name="T58" fmla="*/ 251 w 485"/>
                  <a:gd name="T59" fmla="*/ 2 h 630"/>
                  <a:gd name="T60" fmla="*/ 248 w 485"/>
                  <a:gd name="T61" fmla="*/ 1 h 630"/>
                  <a:gd name="T62" fmla="*/ 246 w 485"/>
                  <a:gd name="T63" fmla="*/ 1 h 630"/>
                  <a:gd name="T64" fmla="*/ 244 w 485"/>
                  <a:gd name="T65" fmla="*/ 0 h 630"/>
                  <a:gd name="T66" fmla="*/ 240 w 485"/>
                  <a:gd name="T67" fmla="*/ 0 h 630"/>
                  <a:gd name="T68" fmla="*/ 238 w 485"/>
                  <a:gd name="T69" fmla="*/ 1 h 630"/>
                  <a:gd name="T70" fmla="*/ 236 w 485"/>
                  <a:gd name="T71" fmla="*/ 1 h 630"/>
                  <a:gd name="T72" fmla="*/ 233 w 485"/>
                  <a:gd name="T73" fmla="*/ 2 h 630"/>
                  <a:gd name="T74" fmla="*/ 232 w 485"/>
                  <a:gd name="T75" fmla="*/ 2 h 630"/>
                  <a:gd name="T76" fmla="*/ 228 w 485"/>
                  <a:gd name="T77" fmla="*/ 3 h 630"/>
                  <a:gd name="T78" fmla="*/ 228 w 485"/>
                  <a:gd name="T79" fmla="*/ 3 h 630"/>
                  <a:gd name="T80" fmla="*/ 224 w 485"/>
                  <a:gd name="T81" fmla="*/ 5 h 630"/>
                  <a:gd name="T82" fmla="*/ 222 w 485"/>
                  <a:gd name="T83" fmla="*/ 5 h 630"/>
                  <a:gd name="T84" fmla="*/ 220 w 485"/>
                  <a:gd name="T85" fmla="*/ 6 h 630"/>
                  <a:gd name="T86" fmla="*/ 218 w 485"/>
                  <a:gd name="T87" fmla="*/ 8 h 630"/>
                  <a:gd name="T88" fmla="*/ 217 w 485"/>
                  <a:gd name="T89" fmla="*/ 9 h 630"/>
                  <a:gd name="T90" fmla="*/ 215 w 485"/>
                  <a:gd name="T91" fmla="*/ 10 h 630"/>
                  <a:gd name="T92" fmla="*/ 214 w 485"/>
                  <a:gd name="T93" fmla="*/ 12 h 630"/>
                  <a:gd name="T94" fmla="*/ 210 w 485"/>
                  <a:gd name="T95" fmla="*/ 15 h 630"/>
                  <a:gd name="T96" fmla="*/ 209 w 485"/>
                  <a:gd name="T97" fmla="*/ 16 h 630"/>
                  <a:gd name="T98" fmla="*/ 207 w 485"/>
                  <a:gd name="T99" fmla="*/ 18 h 630"/>
                  <a:gd name="T100" fmla="*/ 206 w 485"/>
                  <a:gd name="T101" fmla="*/ 19 h 630"/>
                  <a:gd name="T102" fmla="*/ 205 w 485"/>
                  <a:gd name="T103" fmla="*/ 21 h 630"/>
                  <a:gd name="T104" fmla="*/ 204 w 485"/>
                  <a:gd name="T105" fmla="*/ 23 h 630"/>
                  <a:gd name="T106" fmla="*/ 203 w 485"/>
                  <a:gd name="T107" fmla="*/ 25 h 630"/>
                  <a:gd name="T108" fmla="*/ 202 w 485"/>
                  <a:gd name="T109" fmla="*/ 29 h 630"/>
                  <a:gd name="T110" fmla="*/ 7 w 485"/>
                  <a:gd name="T111" fmla="*/ 573 h 630"/>
                  <a:gd name="T112" fmla="*/ 34 w 485"/>
                  <a:gd name="T113" fmla="*/ 627 h 630"/>
                  <a:gd name="T114" fmla="*/ 243 w 485"/>
                  <a:gd name="T115" fmla="*/ 170 h 630"/>
                  <a:gd name="T116" fmla="*/ 315 w 485"/>
                  <a:gd name="T117" fmla="*/ 372 h 630"/>
                  <a:gd name="T118" fmla="*/ 170 w 485"/>
                  <a:gd name="T119" fmla="*/ 372 h 630"/>
                  <a:gd name="T120" fmla="*/ 243 w 485"/>
                  <a:gd name="T121" fmla="*/ 170 h 630"/>
                  <a:gd name="T122" fmla="*/ 243 w 485"/>
                  <a:gd name="T123" fmla="*/ 170 h 630"/>
                  <a:gd name="T124" fmla="*/ 243 w 485"/>
                  <a:gd name="T125" fmla="*/ 170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5" h="630">
                    <a:moveTo>
                      <a:pt x="34" y="627"/>
                    </a:moveTo>
                    <a:cubicBezTo>
                      <a:pt x="38" y="629"/>
                      <a:pt x="43" y="630"/>
                      <a:pt x="48" y="630"/>
                    </a:cubicBezTo>
                    <a:cubicBezTo>
                      <a:pt x="66" y="630"/>
                      <a:pt x="82" y="619"/>
                      <a:pt x="88" y="602"/>
                    </a:cubicBezTo>
                    <a:cubicBezTo>
                      <a:pt x="140" y="457"/>
                      <a:pt x="140" y="457"/>
                      <a:pt x="140" y="457"/>
                    </a:cubicBezTo>
                    <a:cubicBezTo>
                      <a:pt x="340" y="457"/>
                      <a:pt x="340" y="457"/>
                      <a:pt x="340" y="457"/>
                    </a:cubicBezTo>
                    <a:cubicBezTo>
                      <a:pt x="341" y="457"/>
                      <a:pt x="343" y="457"/>
                      <a:pt x="345" y="456"/>
                    </a:cubicBezTo>
                    <a:cubicBezTo>
                      <a:pt x="397" y="602"/>
                      <a:pt x="397" y="602"/>
                      <a:pt x="397" y="602"/>
                    </a:cubicBezTo>
                    <a:cubicBezTo>
                      <a:pt x="403" y="619"/>
                      <a:pt x="419" y="630"/>
                      <a:pt x="437" y="630"/>
                    </a:cubicBezTo>
                    <a:cubicBezTo>
                      <a:pt x="441" y="630"/>
                      <a:pt x="446" y="629"/>
                      <a:pt x="451" y="627"/>
                    </a:cubicBezTo>
                    <a:cubicBezTo>
                      <a:pt x="473" y="619"/>
                      <a:pt x="485" y="595"/>
                      <a:pt x="477" y="573"/>
                    </a:cubicBezTo>
                    <a:cubicBezTo>
                      <a:pt x="283" y="29"/>
                      <a:pt x="283" y="29"/>
                      <a:pt x="283" y="29"/>
                    </a:cubicBezTo>
                    <a:cubicBezTo>
                      <a:pt x="282" y="28"/>
                      <a:pt x="282" y="27"/>
                      <a:pt x="281" y="25"/>
                    </a:cubicBezTo>
                    <a:cubicBezTo>
                      <a:pt x="280" y="23"/>
                      <a:pt x="280" y="23"/>
                      <a:pt x="280" y="23"/>
                    </a:cubicBezTo>
                    <a:cubicBezTo>
                      <a:pt x="279" y="21"/>
                      <a:pt x="279" y="21"/>
                      <a:pt x="279" y="21"/>
                    </a:cubicBezTo>
                    <a:cubicBezTo>
                      <a:pt x="279" y="21"/>
                      <a:pt x="278" y="20"/>
                      <a:pt x="278" y="19"/>
                    </a:cubicBezTo>
                    <a:cubicBezTo>
                      <a:pt x="278" y="19"/>
                      <a:pt x="277" y="18"/>
                      <a:pt x="277" y="18"/>
                    </a:cubicBezTo>
                    <a:cubicBezTo>
                      <a:pt x="277" y="17"/>
                      <a:pt x="276" y="17"/>
                      <a:pt x="275" y="16"/>
                    </a:cubicBezTo>
                    <a:cubicBezTo>
                      <a:pt x="275" y="16"/>
                      <a:pt x="275" y="15"/>
                      <a:pt x="274" y="15"/>
                    </a:cubicBezTo>
                    <a:cubicBezTo>
                      <a:pt x="274" y="14"/>
                      <a:pt x="273" y="14"/>
                      <a:pt x="272" y="13"/>
                    </a:cubicBezTo>
                    <a:cubicBezTo>
                      <a:pt x="271" y="12"/>
                      <a:pt x="271" y="12"/>
                      <a:pt x="271" y="12"/>
                    </a:cubicBezTo>
                    <a:cubicBezTo>
                      <a:pt x="270" y="11"/>
                      <a:pt x="270" y="11"/>
                      <a:pt x="270" y="10"/>
                    </a:cubicBezTo>
                    <a:cubicBezTo>
                      <a:pt x="269" y="10"/>
                      <a:pt x="268" y="9"/>
                      <a:pt x="268" y="9"/>
                    </a:cubicBezTo>
                    <a:cubicBezTo>
                      <a:pt x="267" y="8"/>
                      <a:pt x="267" y="8"/>
                      <a:pt x="266" y="8"/>
                    </a:cubicBezTo>
                    <a:cubicBezTo>
                      <a:pt x="266" y="7"/>
                      <a:pt x="265" y="7"/>
                      <a:pt x="264" y="6"/>
                    </a:cubicBezTo>
                    <a:cubicBezTo>
                      <a:pt x="262" y="5"/>
                      <a:pt x="262" y="5"/>
                      <a:pt x="262" y="5"/>
                    </a:cubicBezTo>
                    <a:cubicBezTo>
                      <a:pt x="261" y="5"/>
                      <a:pt x="261" y="5"/>
                      <a:pt x="261" y="5"/>
                    </a:cubicBezTo>
                    <a:cubicBezTo>
                      <a:pt x="259" y="4"/>
                      <a:pt x="258" y="3"/>
                      <a:pt x="257" y="3"/>
                    </a:cubicBezTo>
                    <a:cubicBezTo>
                      <a:pt x="256" y="3"/>
                      <a:pt x="256" y="3"/>
                      <a:pt x="256" y="3"/>
                    </a:cubicBezTo>
                    <a:cubicBezTo>
                      <a:pt x="253" y="2"/>
                      <a:pt x="253" y="2"/>
                      <a:pt x="253" y="2"/>
                    </a:cubicBezTo>
                    <a:cubicBezTo>
                      <a:pt x="252" y="2"/>
                      <a:pt x="252" y="2"/>
                      <a:pt x="251" y="2"/>
                    </a:cubicBezTo>
                    <a:cubicBezTo>
                      <a:pt x="250" y="1"/>
                      <a:pt x="249" y="1"/>
                      <a:pt x="248" y="1"/>
                    </a:cubicBezTo>
                    <a:cubicBezTo>
                      <a:pt x="248" y="1"/>
                      <a:pt x="247" y="1"/>
                      <a:pt x="246" y="1"/>
                    </a:cubicBezTo>
                    <a:cubicBezTo>
                      <a:pt x="246" y="1"/>
                      <a:pt x="245" y="0"/>
                      <a:pt x="244" y="0"/>
                    </a:cubicBezTo>
                    <a:cubicBezTo>
                      <a:pt x="240" y="0"/>
                      <a:pt x="240" y="0"/>
                      <a:pt x="240" y="0"/>
                    </a:cubicBezTo>
                    <a:cubicBezTo>
                      <a:pt x="239" y="0"/>
                      <a:pt x="238" y="0"/>
                      <a:pt x="238" y="1"/>
                    </a:cubicBezTo>
                    <a:cubicBezTo>
                      <a:pt x="237" y="1"/>
                      <a:pt x="237" y="1"/>
                      <a:pt x="236" y="1"/>
                    </a:cubicBezTo>
                    <a:cubicBezTo>
                      <a:pt x="235" y="1"/>
                      <a:pt x="234" y="1"/>
                      <a:pt x="233" y="2"/>
                    </a:cubicBezTo>
                    <a:cubicBezTo>
                      <a:pt x="233" y="2"/>
                      <a:pt x="232" y="2"/>
                      <a:pt x="232" y="2"/>
                    </a:cubicBezTo>
                    <a:cubicBezTo>
                      <a:pt x="230" y="2"/>
                      <a:pt x="229" y="3"/>
                      <a:pt x="228" y="3"/>
                    </a:cubicBezTo>
                    <a:cubicBezTo>
                      <a:pt x="228" y="3"/>
                      <a:pt x="228" y="3"/>
                      <a:pt x="228" y="3"/>
                    </a:cubicBezTo>
                    <a:cubicBezTo>
                      <a:pt x="227" y="3"/>
                      <a:pt x="225" y="4"/>
                      <a:pt x="224" y="5"/>
                    </a:cubicBezTo>
                    <a:cubicBezTo>
                      <a:pt x="222" y="5"/>
                      <a:pt x="222" y="5"/>
                      <a:pt x="222" y="5"/>
                    </a:cubicBezTo>
                    <a:cubicBezTo>
                      <a:pt x="220" y="6"/>
                      <a:pt x="220" y="6"/>
                      <a:pt x="220" y="6"/>
                    </a:cubicBezTo>
                    <a:cubicBezTo>
                      <a:pt x="220" y="7"/>
                      <a:pt x="219" y="7"/>
                      <a:pt x="218" y="8"/>
                    </a:cubicBezTo>
                    <a:cubicBezTo>
                      <a:pt x="218" y="8"/>
                      <a:pt x="217" y="8"/>
                      <a:pt x="217" y="9"/>
                    </a:cubicBezTo>
                    <a:cubicBezTo>
                      <a:pt x="216" y="9"/>
                      <a:pt x="215" y="10"/>
                      <a:pt x="215" y="10"/>
                    </a:cubicBezTo>
                    <a:cubicBezTo>
                      <a:pt x="214" y="11"/>
                      <a:pt x="214" y="11"/>
                      <a:pt x="214" y="12"/>
                    </a:cubicBezTo>
                    <a:cubicBezTo>
                      <a:pt x="210" y="15"/>
                      <a:pt x="210" y="15"/>
                      <a:pt x="210" y="15"/>
                    </a:cubicBezTo>
                    <a:cubicBezTo>
                      <a:pt x="210" y="15"/>
                      <a:pt x="210" y="16"/>
                      <a:pt x="209" y="16"/>
                    </a:cubicBezTo>
                    <a:cubicBezTo>
                      <a:pt x="208" y="17"/>
                      <a:pt x="208" y="17"/>
                      <a:pt x="207" y="18"/>
                    </a:cubicBezTo>
                    <a:cubicBezTo>
                      <a:pt x="207" y="18"/>
                      <a:pt x="207" y="19"/>
                      <a:pt x="206" y="19"/>
                    </a:cubicBezTo>
                    <a:cubicBezTo>
                      <a:pt x="206" y="20"/>
                      <a:pt x="206" y="21"/>
                      <a:pt x="205" y="21"/>
                    </a:cubicBezTo>
                    <a:cubicBezTo>
                      <a:pt x="204" y="23"/>
                      <a:pt x="204" y="23"/>
                      <a:pt x="204" y="23"/>
                    </a:cubicBezTo>
                    <a:cubicBezTo>
                      <a:pt x="203" y="25"/>
                      <a:pt x="203" y="25"/>
                      <a:pt x="203" y="25"/>
                    </a:cubicBezTo>
                    <a:cubicBezTo>
                      <a:pt x="203" y="26"/>
                      <a:pt x="202" y="28"/>
                      <a:pt x="202" y="29"/>
                    </a:cubicBezTo>
                    <a:cubicBezTo>
                      <a:pt x="7" y="573"/>
                      <a:pt x="7" y="573"/>
                      <a:pt x="7" y="573"/>
                    </a:cubicBezTo>
                    <a:cubicBezTo>
                      <a:pt x="0" y="595"/>
                      <a:pt x="12" y="619"/>
                      <a:pt x="34" y="627"/>
                    </a:cubicBezTo>
                    <a:close/>
                    <a:moveTo>
                      <a:pt x="243" y="170"/>
                    </a:moveTo>
                    <a:cubicBezTo>
                      <a:pt x="315" y="372"/>
                      <a:pt x="315" y="372"/>
                      <a:pt x="315" y="372"/>
                    </a:cubicBezTo>
                    <a:cubicBezTo>
                      <a:pt x="170" y="372"/>
                      <a:pt x="170" y="372"/>
                      <a:pt x="170" y="372"/>
                    </a:cubicBezTo>
                    <a:lnTo>
                      <a:pt x="243" y="170"/>
                    </a:lnTo>
                    <a:close/>
                    <a:moveTo>
                      <a:pt x="243" y="170"/>
                    </a:moveTo>
                    <a:cubicBezTo>
                      <a:pt x="243" y="170"/>
                      <a:pt x="243" y="170"/>
                      <a:pt x="243" y="17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4" name="文本框 13"/>
            <p:cNvSpPr txBox="1"/>
            <p:nvPr/>
          </p:nvSpPr>
          <p:spPr>
            <a:xfrm>
              <a:off x="1943739" y="4165715"/>
              <a:ext cx="868680" cy="326873"/>
            </a:xfrm>
            <a:prstGeom prst="rect">
              <a:avLst/>
            </a:prstGeom>
            <a:noFill/>
          </p:spPr>
          <p:txBody>
            <a:bodyPr wrap="square" rtlCol="0">
              <a:spAutoFit/>
            </a:bodyPr>
            <a:lstStyle/>
            <a:p>
              <a:pPr algn="ctr"/>
              <a:r>
                <a:rPr lang="zh-CN" altLang="en-US" dirty="0">
                  <a:solidFill>
                    <a:schemeClr val="tx1">
                      <a:lumMod val="85000"/>
                      <a:lumOff val="15000"/>
                    </a:schemeClr>
                  </a:solidFill>
                  <a:latin typeface="+mj-ea"/>
                  <a:ea typeface="+mj-ea"/>
                </a:rPr>
                <a:t>感知层</a:t>
              </a:r>
              <a:endParaRPr lang="zh-CN" altLang="en-US" dirty="0">
                <a:solidFill>
                  <a:schemeClr val="tx1">
                    <a:lumMod val="85000"/>
                    <a:lumOff val="15000"/>
                  </a:schemeClr>
                </a:solidFill>
                <a:latin typeface="+mj-ea"/>
                <a:ea typeface="+mj-ea"/>
              </a:endParaRPr>
            </a:p>
          </p:txBody>
        </p:sp>
        <p:sp>
          <p:nvSpPr>
            <p:cNvPr id="17" name="文本框 16"/>
            <p:cNvSpPr txBox="1"/>
            <p:nvPr/>
          </p:nvSpPr>
          <p:spPr>
            <a:xfrm>
              <a:off x="890251" y="4567085"/>
              <a:ext cx="2975648" cy="1500797"/>
            </a:xfrm>
            <a:prstGeom prst="rect">
              <a:avLst/>
            </a:prstGeom>
            <a:noFill/>
          </p:spPr>
          <p:txBody>
            <a:bodyPr wrap="square" rtlCol="0">
              <a:spAutoFit/>
            </a:bodyPr>
            <a:lstStyle/>
            <a:p>
              <a:pPr algn="ctr">
                <a:lnSpc>
                  <a:spcPct val="130000"/>
                </a:lnSpc>
              </a:pPr>
              <a:r>
                <a:rPr lang="en-US" altLang="zh-CN" sz="1600" b="1">
                  <a:solidFill>
                    <a:schemeClr val="tx1">
                      <a:lumMod val="50000"/>
                      <a:lumOff val="50000"/>
                    </a:schemeClr>
                  </a:solidFill>
                </a:rPr>
                <a:t>感知层为物节点的布防区域，物节点是物联网中的末梢节点，通过传送接入层的网关设备连入传送网络进行传感器采集信息的传递。</a:t>
              </a:r>
              <a:endParaRPr lang="en-US" altLang="zh-CN" sz="1600" b="1">
                <a:solidFill>
                  <a:schemeClr val="tx1">
                    <a:lumMod val="50000"/>
                    <a:lumOff val="50000"/>
                  </a:schemeClr>
                </a:solidFill>
              </a:endParaRPr>
            </a:p>
          </p:txBody>
        </p:sp>
      </p:grpSp>
      <p:grpSp>
        <p:nvGrpSpPr>
          <p:cNvPr id="21" name="组合 20"/>
          <p:cNvGrpSpPr/>
          <p:nvPr/>
        </p:nvGrpSpPr>
        <p:grpSpPr>
          <a:xfrm>
            <a:off x="4559300" y="2696845"/>
            <a:ext cx="3073400" cy="3395980"/>
            <a:chOff x="4559300" y="3077704"/>
            <a:chExt cx="3073400" cy="3015121"/>
          </a:xfrm>
        </p:grpSpPr>
        <p:sp>
          <p:nvSpPr>
            <p:cNvPr id="3" name="矩形: 圆角 2"/>
            <p:cNvSpPr/>
            <p:nvPr/>
          </p:nvSpPr>
          <p:spPr>
            <a:xfrm>
              <a:off x="4559300" y="3077704"/>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2" name="Freeform 67"/>
            <p:cNvSpPr>
              <a:spLocks noEditPoints="1"/>
            </p:cNvSpPr>
            <p:nvPr/>
          </p:nvSpPr>
          <p:spPr bwMode="auto">
            <a:xfrm>
              <a:off x="5837238" y="3465053"/>
              <a:ext cx="517525" cy="527051"/>
            </a:xfrm>
            <a:custGeom>
              <a:avLst/>
              <a:gdLst>
                <a:gd name="T0" fmla="*/ 1406 w 1503"/>
                <a:gd name="T1" fmla="*/ 130 h 1534"/>
                <a:gd name="T2" fmla="*/ 937 w 1503"/>
                <a:gd name="T3" fmla="*/ 130 h 1534"/>
                <a:gd name="T4" fmla="*/ 77 w 1503"/>
                <a:gd name="T5" fmla="*/ 989 h 1534"/>
                <a:gd name="T6" fmla="*/ 65 w 1503"/>
                <a:gd name="T7" fmla="*/ 1014 h 1534"/>
                <a:gd name="T8" fmla="*/ 1 w 1503"/>
                <a:gd name="T9" fmla="*/ 1485 h 1534"/>
                <a:gd name="T10" fmla="*/ 14 w 1503"/>
                <a:gd name="T11" fmla="*/ 1522 h 1534"/>
                <a:gd name="T12" fmla="*/ 44 w 1503"/>
                <a:gd name="T13" fmla="*/ 1534 h 1534"/>
                <a:gd name="T14" fmla="*/ 50 w 1503"/>
                <a:gd name="T15" fmla="*/ 1534 h 1534"/>
                <a:gd name="T16" fmla="*/ 334 w 1503"/>
                <a:gd name="T17" fmla="*/ 1496 h 1534"/>
                <a:gd name="T18" fmla="*/ 371 w 1503"/>
                <a:gd name="T19" fmla="*/ 1447 h 1534"/>
                <a:gd name="T20" fmla="*/ 322 w 1503"/>
                <a:gd name="T21" fmla="*/ 1410 h 1534"/>
                <a:gd name="T22" fmla="*/ 95 w 1503"/>
                <a:gd name="T23" fmla="*/ 1441 h 1534"/>
                <a:gd name="T24" fmla="*/ 139 w 1503"/>
                <a:gd name="T25" fmla="*/ 1112 h 1534"/>
                <a:gd name="T26" fmla="*/ 485 w 1503"/>
                <a:gd name="T27" fmla="*/ 1458 h 1534"/>
                <a:gd name="T28" fmla="*/ 516 w 1503"/>
                <a:gd name="T29" fmla="*/ 1471 h 1534"/>
                <a:gd name="T30" fmla="*/ 546 w 1503"/>
                <a:gd name="T31" fmla="*/ 1458 h 1534"/>
                <a:gd name="T32" fmla="*/ 1406 w 1503"/>
                <a:gd name="T33" fmla="*/ 599 h 1534"/>
                <a:gd name="T34" fmla="*/ 1503 w 1503"/>
                <a:gd name="T35" fmla="*/ 364 h 1534"/>
                <a:gd name="T36" fmla="*/ 1406 w 1503"/>
                <a:gd name="T37" fmla="*/ 130 h 1534"/>
                <a:gd name="T38" fmla="*/ 953 w 1503"/>
                <a:gd name="T39" fmla="*/ 235 h 1534"/>
                <a:gd name="T40" fmla="*/ 1098 w 1503"/>
                <a:gd name="T41" fmla="*/ 380 h 1534"/>
                <a:gd name="T42" fmla="*/ 313 w 1503"/>
                <a:gd name="T43" fmla="*/ 1164 h 1534"/>
                <a:gd name="T44" fmla="*/ 169 w 1503"/>
                <a:gd name="T45" fmla="*/ 1020 h 1534"/>
                <a:gd name="T46" fmla="*/ 953 w 1503"/>
                <a:gd name="T47" fmla="*/ 235 h 1534"/>
                <a:gd name="T48" fmla="*/ 516 w 1503"/>
                <a:gd name="T49" fmla="*/ 1366 h 1534"/>
                <a:gd name="T50" fmla="*/ 375 w 1503"/>
                <a:gd name="T51" fmla="*/ 1225 h 1534"/>
                <a:gd name="T52" fmla="*/ 1159 w 1503"/>
                <a:gd name="T53" fmla="*/ 441 h 1534"/>
                <a:gd name="T54" fmla="*/ 1300 w 1503"/>
                <a:gd name="T55" fmla="*/ 582 h 1534"/>
                <a:gd name="T56" fmla="*/ 516 w 1503"/>
                <a:gd name="T57" fmla="*/ 1366 h 1534"/>
                <a:gd name="T58" fmla="*/ 1360 w 1503"/>
                <a:gd name="T59" fmla="*/ 520 h 1534"/>
                <a:gd name="T60" fmla="*/ 1015 w 1503"/>
                <a:gd name="T61" fmla="*/ 175 h 1534"/>
                <a:gd name="T62" fmla="*/ 1171 w 1503"/>
                <a:gd name="T63" fmla="*/ 119 h 1534"/>
                <a:gd name="T64" fmla="*/ 1345 w 1503"/>
                <a:gd name="T65" fmla="*/ 191 h 1534"/>
                <a:gd name="T66" fmla="*/ 1416 w 1503"/>
                <a:gd name="T67" fmla="*/ 364 h 1534"/>
                <a:gd name="T68" fmla="*/ 1360 w 1503"/>
                <a:gd name="T69" fmla="*/ 520 h 1534"/>
                <a:gd name="T70" fmla="*/ 1360 w 1503"/>
                <a:gd name="T71" fmla="*/ 520 h 1534"/>
                <a:gd name="T72" fmla="*/ 1360 w 1503"/>
                <a:gd name="T73" fmla="*/ 520 h 1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03" h="1534">
                  <a:moveTo>
                    <a:pt x="1406" y="130"/>
                  </a:moveTo>
                  <a:cubicBezTo>
                    <a:pt x="1276" y="0"/>
                    <a:pt x="1066" y="0"/>
                    <a:pt x="937" y="130"/>
                  </a:cubicBezTo>
                  <a:cubicBezTo>
                    <a:pt x="77" y="989"/>
                    <a:pt x="77" y="989"/>
                    <a:pt x="77" y="989"/>
                  </a:cubicBezTo>
                  <a:cubicBezTo>
                    <a:pt x="71" y="996"/>
                    <a:pt x="66" y="1004"/>
                    <a:pt x="65" y="1014"/>
                  </a:cubicBezTo>
                  <a:cubicBezTo>
                    <a:pt x="1" y="1485"/>
                    <a:pt x="1" y="1485"/>
                    <a:pt x="1" y="1485"/>
                  </a:cubicBezTo>
                  <a:cubicBezTo>
                    <a:pt x="0" y="1499"/>
                    <a:pt x="4" y="1512"/>
                    <a:pt x="14" y="1522"/>
                  </a:cubicBezTo>
                  <a:cubicBezTo>
                    <a:pt x="22" y="1530"/>
                    <a:pt x="33" y="1534"/>
                    <a:pt x="44" y="1534"/>
                  </a:cubicBezTo>
                  <a:cubicBezTo>
                    <a:pt x="46" y="1534"/>
                    <a:pt x="48" y="1534"/>
                    <a:pt x="50" y="1534"/>
                  </a:cubicBezTo>
                  <a:cubicBezTo>
                    <a:pt x="334" y="1496"/>
                    <a:pt x="334" y="1496"/>
                    <a:pt x="334" y="1496"/>
                  </a:cubicBezTo>
                  <a:cubicBezTo>
                    <a:pt x="358" y="1492"/>
                    <a:pt x="374" y="1471"/>
                    <a:pt x="371" y="1447"/>
                  </a:cubicBezTo>
                  <a:cubicBezTo>
                    <a:pt x="368" y="1423"/>
                    <a:pt x="346" y="1407"/>
                    <a:pt x="322" y="1410"/>
                  </a:cubicBezTo>
                  <a:cubicBezTo>
                    <a:pt x="95" y="1441"/>
                    <a:pt x="95" y="1441"/>
                    <a:pt x="95" y="1441"/>
                  </a:cubicBezTo>
                  <a:cubicBezTo>
                    <a:pt x="139" y="1112"/>
                    <a:pt x="139" y="1112"/>
                    <a:pt x="139" y="1112"/>
                  </a:cubicBezTo>
                  <a:cubicBezTo>
                    <a:pt x="485" y="1458"/>
                    <a:pt x="485" y="1458"/>
                    <a:pt x="485" y="1458"/>
                  </a:cubicBezTo>
                  <a:cubicBezTo>
                    <a:pt x="493" y="1466"/>
                    <a:pt x="504" y="1471"/>
                    <a:pt x="516" y="1471"/>
                  </a:cubicBezTo>
                  <a:cubicBezTo>
                    <a:pt x="527" y="1471"/>
                    <a:pt x="538" y="1466"/>
                    <a:pt x="546" y="1458"/>
                  </a:cubicBezTo>
                  <a:cubicBezTo>
                    <a:pt x="1406" y="599"/>
                    <a:pt x="1406" y="599"/>
                    <a:pt x="1406" y="599"/>
                  </a:cubicBezTo>
                  <a:cubicBezTo>
                    <a:pt x="1468" y="536"/>
                    <a:pt x="1503" y="453"/>
                    <a:pt x="1503" y="364"/>
                  </a:cubicBezTo>
                  <a:cubicBezTo>
                    <a:pt x="1503" y="275"/>
                    <a:pt x="1468" y="192"/>
                    <a:pt x="1406" y="130"/>
                  </a:cubicBezTo>
                  <a:close/>
                  <a:moveTo>
                    <a:pt x="953" y="235"/>
                  </a:moveTo>
                  <a:cubicBezTo>
                    <a:pt x="1098" y="380"/>
                    <a:pt x="1098" y="380"/>
                    <a:pt x="1098" y="380"/>
                  </a:cubicBezTo>
                  <a:cubicBezTo>
                    <a:pt x="313" y="1164"/>
                    <a:pt x="313" y="1164"/>
                    <a:pt x="313" y="1164"/>
                  </a:cubicBezTo>
                  <a:cubicBezTo>
                    <a:pt x="169" y="1020"/>
                    <a:pt x="169" y="1020"/>
                    <a:pt x="169" y="1020"/>
                  </a:cubicBezTo>
                  <a:lnTo>
                    <a:pt x="953" y="235"/>
                  </a:lnTo>
                  <a:close/>
                  <a:moveTo>
                    <a:pt x="516" y="1366"/>
                  </a:moveTo>
                  <a:cubicBezTo>
                    <a:pt x="375" y="1225"/>
                    <a:pt x="375" y="1225"/>
                    <a:pt x="375" y="1225"/>
                  </a:cubicBezTo>
                  <a:cubicBezTo>
                    <a:pt x="1159" y="441"/>
                    <a:pt x="1159" y="441"/>
                    <a:pt x="1159" y="441"/>
                  </a:cubicBezTo>
                  <a:cubicBezTo>
                    <a:pt x="1300" y="582"/>
                    <a:pt x="1300" y="582"/>
                    <a:pt x="1300" y="582"/>
                  </a:cubicBezTo>
                  <a:lnTo>
                    <a:pt x="516" y="1366"/>
                  </a:lnTo>
                  <a:close/>
                  <a:moveTo>
                    <a:pt x="1360" y="520"/>
                  </a:moveTo>
                  <a:cubicBezTo>
                    <a:pt x="1015" y="175"/>
                    <a:pt x="1015" y="175"/>
                    <a:pt x="1015" y="175"/>
                  </a:cubicBezTo>
                  <a:cubicBezTo>
                    <a:pt x="1059" y="139"/>
                    <a:pt x="1114" y="119"/>
                    <a:pt x="1171" y="119"/>
                  </a:cubicBezTo>
                  <a:cubicBezTo>
                    <a:pt x="1237" y="119"/>
                    <a:pt x="1298" y="145"/>
                    <a:pt x="1345" y="191"/>
                  </a:cubicBezTo>
                  <a:cubicBezTo>
                    <a:pt x="1391" y="237"/>
                    <a:pt x="1416" y="299"/>
                    <a:pt x="1416" y="364"/>
                  </a:cubicBezTo>
                  <a:cubicBezTo>
                    <a:pt x="1416" y="422"/>
                    <a:pt x="1397" y="476"/>
                    <a:pt x="1360" y="520"/>
                  </a:cubicBezTo>
                  <a:close/>
                  <a:moveTo>
                    <a:pt x="1360" y="520"/>
                  </a:moveTo>
                  <a:cubicBezTo>
                    <a:pt x="1360" y="520"/>
                    <a:pt x="1360" y="520"/>
                    <a:pt x="1360" y="520"/>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lstStyle/>
            <a:p>
              <a:endParaRPr lang="zh-CN" altLang="en-US"/>
            </a:p>
          </p:txBody>
        </p:sp>
        <p:sp>
          <p:nvSpPr>
            <p:cNvPr id="15" name="文本框 14"/>
            <p:cNvSpPr txBox="1"/>
            <p:nvPr/>
          </p:nvSpPr>
          <p:spPr>
            <a:xfrm>
              <a:off x="5256530" y="4168628"/>
              <a:ext cx="1680845" cy="326995"/>
            </a:xfrm>
            <a:prstGeom prst="rect">
              <a:avLst/>
            </a:prstGeom>
            <a:noFill/>
          </p:spPr>
          <p:txBody>
            <a:bodyPr wrap="square" rtlCol="0">
              <a:spAutoFit/>
            </a:bodyPr>
            <a:lstStyle/>
            <a:p>
              <a:pPr algn="ctr"/>
              <a:r>
                <a:rPr lang="zh-CN" altLang="en-US" dirty="0">
                  <a:solidFill>
                    <a:schemeClr val="tx1">
                      <a:lumMod val="85000"/>
                      <a:lumOff val="15000"/>
                    </a:schemeClr>
                  </a:solidFill>
                  <a:latin typeface="+mj-ea"/>
                  <a:ea typeface="+mj-ea"/>
                </a:rPr>
                <a:t>网络传输层</a:t>
              </a:r>
              <a:endParaRPr lang="zh-CN" altLang="en-US" dirty="0">
                <a:solidFill>
                  <a:schemeClr val="tx1">
                    <a:lumMod val="85000"/>
                    <a:lumOff val="15000"/>
                  </a:schemeClr>
                </a:solidFill>
                <a:latin typeface="+mj-ea"/>
                <a:ea typeface="+mj-ea"/>
              </a:endParaRPr>
            </a:p>
          </p:txBody>
        </p:sp>
        <p:sp>
          <p:nvSpPr>
            <p:cNvPr id="18" name="文本框 17"/>
            <p:cNvSpPr txBox="1"/>
            <p:nvPr/>
          </p:nvSpPr>
          <p:spPr>
            <a:xfrm>
              <a:off x="4604665" y="4567085"/>
              <a:ext cx="2975648" cy="1217211"/>
            </a:xfrm>
            <a:prstGeom prst="rect">
              <a:avLst/>
            </a:prstGeom>
            <a:noFill/>
          </p:spPr>
          <p:txBody>
            <a:bodyPr wrap="square" rtlCol="0">
              <a:spAutoFit/>
            </a:bodyPr>
            <a:lstStyle/>
            <a:p>
              <a:pPr algn="ctr">
                <a:lnSpc>
                  <a:spcPct val="130000"/>
                </a:lnSpc>
              </a:pPr>
              <a:r>
                <a:rPr lang="en-US" altLang="zh-CN" sz="1600" b="1">
                  <a:solidFill>
                    <a:schemeClr val="tx1">
                      <a:lumMod val="50000"/>
                      <a:lumOff val="50000"/>
                    </a:schemeClr>
                  </a:solidFill>
                </a:rPr>
                <a:t>传</a:t>
              </a:r>
              <a:r>
                <a:rPr lang="zh-CN" altLang="en-US" sz="1600" b="1">
                  <a:solidFill>
                    <a:schemeClr val="tx1">
                      <a:lumMod val="50000"/>
                      <a:lumOff val="50000"/>
                    </a:schemeClr>
                  </a:solidFill>
                </a:rPr>
                <a:t>输</a:t>
              </a:r>
              <a:r>
                <a:rPr lang="en-US" altLang="zh-CN" sz="1600" b="1">
                  <a:solidFill>
                    <a:schemeClr val="tx1">
                      <a:lumMod val="50000"/>
                      <a:lumOff val="50000"/>
                    </a:schemeClr>
                  </a:solidFill>
                </a:rPr>
                <a:t>层是业务承载的基础平台，是物联网的重要组成部分。通过有线和无线技术的结合，实现传感信息的传送</a:t>
              </a:r>
              <a:r>
                <a:rPr lang="en-US" altLang="zh-CN" sz="1600">
                  <a:solidFill>
                    <a:schemeClr val="tx1">
                      <a:lumMod val="50000"/>
                      <a:lumOff val="50000"/>
                    </a:schemeClr>
                  </a:solidFill>
                </a:rPr>
                <a:t>。</a:t>
              </a:r>
              <a:endParaRPr lang="en-US" altLang="zh-CN" sz="1600">
                <a:solidFill>
                  <a:schemeClr val="tx1">
                    <a:lumMod val="50000"/>
                    <a:lumOff val="50000"/>
                  </a:schemeClr>
                </a:solidFill>
              </a:endParaRPr>
            </a:p>
          </p:txBody>
        </p:sp>
      </p:grpSp>
      <p:grpSp>
        <p:nvGrpSpPr>
          <p:cNvPr id="24" name="组合 23"/>
          <p:cNvGrpSpPr/>
          <p:nvPr/>
        </p:nvGrpSpPr>
        <p:grpSpPr>
          <a:xfrm>
            <a:off x="8277225" y="2700020"/>
            <a:ext cx="3073400" cy="3396615"/>
            <a:chOff x="8277225" y="3077704"/>
            <a:chExt cx="3073400" cy="3015121"/>
          </a:xfrm>
        </p:grpSpPr>
        <p:sp>
          <p:nvSpPr>
            <p:cNvPr id="4" name="矩形: 圆角 3"/>
            <p:cNvSpPr/>
            <p:nvPr/>
          </p:nvSpPr>
          <p:spPr>
            <a:xfrm>
              <a:off x="8277225" y="3077704"/>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Freeform 95"/>
            <p:cNvSpPr>
              <a:spLocks noEditPoints="1"/>
            </p:cNvSpPr>
            <p:nvPr/>
          </p:nvSpPr>
          <p:spPr bwMode="auto">
            <a:xfrm>
              <a:off x="9556750" y="3461660"/>
              <a:ext cx="514350" cy="509588"/>
            </a:xfrm>
            <a:custGeom>
              <a:avLst/>
              <a:gdLst>
                <a:gd name="T0" fmla="*/ 1495 w 1495"/>
                <a:gd name="T1" fmla="*/ 748 h 1482"/>
                <a:gd name="T2" fmla="*/ 1276 w 1495"/>
                <a:gd name="T3" fmla="*/ 219 h 1482"/>
                <a:gd name="T4" fmla="*/ 748 w 1495"/>
                <a:gd name="T5" fmla="*/ 0 h 1482"/>
                <a:gd name="T6" fmla="*/ 219 w 1495"/>
                <a:gd name="T7" fmla="*/ 219 h 1482"/>
                <a:gd name="T8" fmla="*/ 0 w 1495"/>
                <a:gd name="T9" fmla="*/ 748 h 1482"/>
                <a:gd name="T10" fmla="*/ 0 w 1495"/>
                <a:gd name="T11" fmla="*/ 1101 h 1482"/>
                <a:gd name="T12" fmla="*/ 363 w 1495"/>
                <a:gd name="T13" fmla="*/ 1464 h 1482"/>
                <a:gd name="T14" fmla="*/ 406 w 1495"/>
                <a:gd name="T15" fmla="*/ 1421 h 1482"/>
                <a:gd name="T16" fmla="*/ 406 w 1495"/>
                <a:gd name="T17" fmla="*/ 782 h 1482"/>
                <a:gd name="T18" fmla="*/ 363 w 1495"/>
                <a:gd name="T19" fmla="*/ 739 h 1482"/>
                <a:gd name="T20" fmla="*/ 86 w 1495"/>
                <a:gd name="T21" fmla="*/ 867 h 1482"/>
                <a:gd name="T22" fmla="*/ 86 w 1495"/>
                <a:gd name="T23" fmla="*/ 748 h 1482"/>
                <a:gd name="T24" fmla="*/ 748 w 1495"/>
                <a:gd name="T25" fmla="*/ 86 h 1482"/>
                <a:gd name="T26" fmla="*/ 1409 w 1495"/>
                <a:gd name="T27" fmla="*/ 748 h 1482"/>
                <a:gd name="T28" fmla="*/ 1410 w 1495"/>
                <a:gd name="T29" fmla="*/ 756 h 1482"/>
                <a:gd name="T30" fmla="*/ 1409 w 1495"/>
                <a:gd name="T31" fmla="*/ 765 h 1482"/>
                <a:gd name="T32" fmla="*/ 1409 w 1495"/>
                <a:gd name="T33" fmla="*/ 884 h 1482"/>
                <a:gd name="T34" fmla="*/ 1132 w 1495"/>
                <a:gd name="T35" fmla="*/ 756 h 1482"/>
                <a:gd name="T36" fmla="*/ 1089 w 1495"/>
                <a:gd name="T37" fmla="*/ 799 h 1482"/>
                <a:gd name="T38" fmla="*/ 1089 w 1495"/>
                <a:gd name="T39" fmla="*/ 1438 h 1482"/>
                <a:gd name="T40" fmla="*/ 1132 w 1495"/>
                <a:gd name="T41" fmla="*/ 1482 h 1482"/>
                <a:gd name="T42" fmla="*/ 1495 w 1495"/>
                <a:gd name="T43" fmla="*/ 1119 h 1482"/>
                <a:gd name="T44" fmla="*/ 1495 w 1495"/>
                <a:gd name="T45" fmla="*/ 765 h 1482"/>
                <a:gd name="T46" fmla="*/ 1494 w 1495"/>
                <a:gd name="T47" fmla="*/ 756 h 1482"/>
                <a:gd name="T48" fmla="*/ 1495 w 1495"/>
                <a:gd name="T49" fmla="*/ 748 h 1482"/>
                <a:gd name="T50" fmla="*/ 319 w 1495"/>
                <a:gd name="T51" fmla="*/ 828 h 1482"/>
                <a:gd name="T52" fmla="*/ 319 w 1495"/>
                <a:gd name="T53" fmla="*/ 1374 h 1482"/>
                <a:gd name="T54" fmla="*/ 86 w 1495"/>
                <a:gd name="T55" fmla="*/ 1101 h 1482"/>
                <a:gd name="T56" fmla="*/ 319 w 1495"/>
                <a:gd name="T57" fmla="*/ 828 h 1482"/>
                <a:gd name="T58" fmla="*/ 1176 w 1495"/>
                <a:gd name="T59" fmla="*/ 1392 h 1482"/>
                <a:gd name="T60" fmla="*/ 1176 w 1495"/>
                <a:gd name="T61" fmla="*/ 846 h 1482"/>
                <a:gd name="T62" fmla="*/ 1409 w 1495"/>
                <a:gd name="T63" fmla="*/ 1119 h 1482"/>
                <a:gd name="T64" fmla="*/ 1176 w 1495"/>
                <a:gd name="T65" fmla="*/ 1392 h 1482"/>
                <a:gd name="T66" fmla="*/ 1176 w 1495"/>
                <a:gd name="T67" fmla="*/ 1392 h 1482"/>
                <a:gd name="T68" fmla="*/ 1176 w 1495"/>
                <a:gd name="T69" fmla="*/ 1392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95" h="1482">
                  <a:moveTo>
                    <a:pt x="1495" y="748"/>
                  </a:moveTo>
                  <a:cubicBezTo>
                    <a:pt x="1495" y="548"/>
                    <a:pt x="1417" y="360"/>
                    <a:pt x="1276" y="219"/>
                  </a:cubicBezTo>
                  <a:cubicBezTo>
                    <a:pt x="1135" y="78"/>
                    <a:pt x="947" y="0"/>
                    <a:pt x="748" y="0"/>
                  </a:cubicBezTo>
                  <a:cubicBezTo>
                    <a:pt x="548" y="0"/>
                    <a:pt x="360" y="78"/>
                    <a:pt x="219" y="219"/>
                  </a:cubicBezTo>
                  <a:cubicBezTo>
                    <a:pt x="78" y="360"/>
                    <a:pt x="0" y="548"/>
                    <a:pt x="0" y="748"/>
                  </a:cubicBezTo>
                  <a:cubicBezTo>
                    <a:pt x="0" y="1101"/>
                    <a:pt x="0" y="1101"/>
                    <a:pt x="0" y="1101"/>
                  </a:cubicBezTo>
                  <a:cubicBezTo>
                    <a:pt x="0" y="1301"/>
                    <a:pt x="163" y="1464"/>
                    <a:pt x="363" y="1464"/>
                  </a:cubicBezTo>
                  <a:cubicBezTo>
                    <a:pt x="387" y="1464"/>
                    <a:pt x="406" y="1445"/>
                    <a:pt x="406" y="1421"/>
                  </a:cubicBezTo>
                  <a:cubicBezTo>
                    <a:pt x="406" y="782"/>
                    <a:pt x="406" y="782"/>
                    <a:pt x="406" y="782"/>
                  </a:cubicBezTo>
                  <a:cubicBezTo>
                    <a:pt x="406" y="758"/>
                    <a:pt x="387" y="739"/>
                    <a:pt x="363" y="739"/>
                  </a:cubicBezTo>
                  <a:cubicBezTo>
                    <a:pt x="252" y="739"/>
                    <a:pt x="153" y="788"/>
                    <a:pt x="86" y="867"/>
                  </a:cubicBezTo>
                  <a:cubicBezTo>
                    <a:pt x="86" y="748"/>
                    <a:pt x="86" y="748"/>
                    <a:pt x="86" y="748"/>
                  </a:cubicBezTo>
                  <a:cubicBezTo>
                    <a:pt x="86" y="383"/>
                    <a:pt x="383" y="86"/>
                    <a:pt x="748" y="86"/>
                  </a:cubicBezTo>
                  <a:cubicBezTo>
                    <a:pt x="1112" y="86"/>
                    <a:pt x="1409" y="383"/>
                    <a:pt x="1409" y="748"/>
                  </a:cubicBezTo>
                  <a:cubicBezTo>
                    <a:pt x="1409" y="750"/>
                    <a:pt x="1409" y="753"/>
                    <a:pt x="1410" y="756"/>
                  </a:cubicBezTo>
                  <a:cubicBezTo>
                    <a:pt x="1409" y="759"/>
                    <a:pt x="1409" y="762"/>
                    <a:pt x="1409" y="765"/>
                  </a:cubicBezTo>
                  <a:cubicBezTo>
                    <a:pt x="1409" y="884"/>
                    <a:pt x="1409" y="884"/>
                    <a:pt x="1409" y="884"/>
                  </a:cubicBezTo>
                  <a:cubicBezTo>
                    <a:pt x="1342" y="806"/>
                    <a:pt x="1243" y="756"/>
                    <a:pt x="1132" y="756"/>
                  </a:cubicBezTo>
                  <a:cubicBezTo>
                    <a:pt x="1108" y="756"/>
                    <a:pt x="1089" y="775"/>
                    <a:pt x="1089" y="799"/>
                  </a:cubicBezTo>
                  <a:cubicBezTo>
                    <a:pt x="1089" y="1438"/>
                    <a:pt x="1089" y="1438"/>
                    <a:pt x="1089" y="1438"/>
                  </a:cubicBezTo>
                  <a:cubicBezTo>
                    <a:pt x="1089" y="1462"/>
                    <a:pt x="1108" y="1482"/>
                    <a:pt x="1132" y="1482"/>
                  </a:cubicBezTo>
                  <a:cubicBezTo>
                    <a:pt x="1332" y="1482"/>
                    <a:pt x="1495" y="1319"/>
                    <a:pt x="1495" y="1119"/>
                  </a:cubicBezTo>
                  <a:cubicBezTo>
                    <a:pt x="1495" y="765"/>
                    <a:pt x="1495" y="765"/>
                    <a:pt x="1495" y="765"/>
                  </a:cubicBezTo>
                  <a:cubicBezTo>
                    <a:pt x="1495" y="762"/>
                    <a:pt x="1495" y="759"/>
                    <a:pt x="1494" y="756"/>
                  </a:cubicBezTo>
                  <a:cubicBezTo>
                    <a:pt x="1495" y="753"/>
                    <a:pt x="1495" y="750"/>
                    <a:pt x="1495" y="748"/>
                  </a:cubicBezTo>
                  <a:close/>
                  <a:moveTo>
                    <a:pt x="319" y="828"/>
                  </a:moveTo>
                  <a:cubicBezTo>
                    <a:pt x="319" y="1374"/>
                    <a:pt x="319" y="1374"/>
                    <a:pt x="319" y="1374"/>
                  </a:cubicBezTo>
                  <a:cubicBezTo>
                    <a:pt x="188" y="1354"/>
                    <a:pt x="86" y="1239"/>
                    <a:pt x="86" y="1101"/>
                  </a:cubicBezTo>
                  <a:cubicBezTo>
                    <a:pt x="86" y="964"/>
                    <a:pt x="188" y="849"/>
                    <a:pt x="319" y="828"/>
                  </a:cubicBezTo>
                  <a:close/>
                  <a:moveTo>
                    <a:pt x="1176" y="1392"/>
                  </a:moveTo>
                  <a:cubicBezTo>
                    <a:pt x="1176" y="846"/>
                    <a:pt x="1176" y="846"/>
                    <a:pt x="1176" y="846"/>
                  </a:cubicBezTo>
                  <a:cubicBezTo>
                    <a:pt x="1308" y="867"/>
                    <a:pt x="1409" y="981"/>
                    <a:pt x="1409" y="1119"/>
                  </a:cubicBezTo>
                  <a:cubicBezTo>
                    <a:pt x="1409" y="1257"/>
                    <a:pt x="1308" y="1371"/>
                    <a:pt x="1176" y="1392"/>
                  </a:cubicBezTo>
                  <a:close/>
                  <a:moveTo>
                    <a:pt x="1176" y="1392"/>
                  </a:moveTo>
                  <a:cubicBezTo>
                    <a:pt x="1176" y="1392"/>
                    <a:pt x="1176" y="1392"/>
                    <a:pt x="1176" y="1392"/>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lstStyle/>
            <a:p>
              <a:endParaRPr lang="zh-CN" altLang="en-US"/>
            </a:p>
          </p:txBody>
        </p:sp>
        <p:sp>
          <p:nvSpPr>
            <p:cNvPr id="16" name="文本框 15"/>
            <p:cNvSpPr txBox="1"/>
            <p:nvPr/>
          </p:nvSpPr>
          <p:spPr>
            <a:xfrm>
              <a:off x="9379588" y="4165715"/>
              <a:ext cx="868680" cy="326934"/>
            </a:xfrm>
            <a:prstGeom prst="rect">
              <a:avLst/>
            </a:prstGeom>
            <a:noFill/>
          </p:spPr>
          <p:txBody>
            <a:bodyPr wrap="square" rtlCol="0">
              <a:spAutoFit/>
            </a:bodyPr>
            <a:lstStyle/>
            <a:p>
              <a:pPr algn="ctr"/>
              <a:r>
                <a:rPr lang="zh-CN" altLang="en-US" dirty="0">
                  <a:solidFill>
                    <a:schemeClr val="tx1">
                      <a:lumMod val="85000"/>
                      <a:lumOff val="15000"/>
                    </a:schemeClr>
                  </a:solidFill>
                  <a:latin typeface="+mj-ea"/>
                  <a:ea typeface="+mj-ea"/>
                </a:rPr>
                <a:t>应用层</a:t>
              </a:r>
              <a:endParaRPr lang="zh-CN" altLang="en-US" dirty="0">
                <a:solidFill>
                  <a:schemeClr val="tx1">
                    <a:lumMod val="85000"/>
                    <a:lumOff val="15000"/>
                  </a:schemeClr>
                </a:solidFill>
                <a:latin typeface="+mj-ea"/>
                <a:ea typeface="+mj-ea"/>
              </a:endParaRPr>
            </a:p>
          </p:txBody>
        </p:sp>
        <p:sp>
          <p:nvSpPr>
            <p:cNvPr id="19" name="文本框 18"/>
            <p:cNvSpPr txBox="1"/>
            <p:nvPr/>
          </p:nvSpPr>
          <p:spPr>
            <a:xfrm>
              <a:off x="8326101" y="4567085"/>
              <a:ext cx="2975648" cy="1216984"/>
            </a:xfrm>
            <a:prstGeom prst="rect">
              <a:avLst/>
            </a:prstGeom>
            <a:noFill/>
          </p:spPr>
          <p:txBody>
            <a:bodyPr wrap="square" rtlCol="0">
              <a:spAutoFit/>
            </a:bodyPr>
            <a:lstStyle/>
            <a:p>
              <a:pPr algn="ctr">
                <a:lnSpc>
                  <a:spcPct val="130000"/>
                </a:lnSpc>
              </a:pPr>
              <a:r>
                <a:rPr lang="en-US" altLang="zh-CN" sz="1600" b="1">
                  <a:solidFill>
                    <a:schemeClr val="tx1">
                      <a:lumMod val="50000"/>
                      <a:lumOff val="50000"/>
                    </a:schemeClr>
                  </a:solidFill>
                </a:rPr>
                <a:t>应用层是根据分析和处理后的感知数据形成相应的业务事件，为用户提供丰富的物联网业务应用。</a:t>
              </a:r>
              <a:endParaRPr lang="en-US" altLang="zh-CN" sz="1600" b="1">
                <a:solidFill>
                  <a:schemeClr val="tx1">
                    <a:lumMod val="50000"/>
                    <a:lumOff val="50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10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childTnLst>
                                </p:cTn>
                              </p:par>
                            </p:childTnLst>
                          </p:cTn>
                        </p:par>
                        <p:par>
                          <p:cTn id="17" fill="hold">
                            <p:stCondLst>
                              <p:cond delay="2000"/>
                            </p:stCondLst>
                            <p:childTnLst>
                              <p:par>
                                <p:cTn id="18" presetID="42" presetClass="entr" presetSubtype="0" fill="hold"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anim calcmode="lin" valueType="num">
                                      <p:cBhvr>
                                        <p:cTn id="21" dur="1000" fill="hold"/>
                                        <p:tgtEl>
                                          <p:spTgt spid="20"/>
                                        </p:tgtEl>
                                        <p:attrNameLst>
                                          <p:attrName>ppt_x</p:attrName>
                                        </p:attrNameLst>
                                      </p:cBhvr>
                                      <p:tavLst>
                                        <p:tav tm="0">
                                          <p:val>
                                            <p:strVal val="#ppt_x"/>
                                          </p:val>
                                        </p:tav>
                                        <p:tav tm="100000">
                                          <p:val>
                                            <p:strVal val="#ppt_x"/>
                                          </p:val>
                                        </p:tav>
                                      </p:tavLst>
                                    </p:anim>
                                    <p:anim calcmode="lin" valueType="num">
                                      <p:cBhvr>
                                        <p:cTn id="22" dur="1000" fill="hold"/>
                                        <p:tgtEl>
                                          <p:spTgt spid="20"/>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50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1000"/>
                                        <p:tgtEl>
                                          <p:spTgt spid="21"/>
                                        </p:tgtEl>
                                      </p:cBhvr>
                                    </p:animEffect>
                                    <p:anim calcmode="lin" valueType="num">
                                      <p:cBhvr>
                                        <p:cTn id="26" dur="1000" fill="hold"/>
                                        <p:tgtEl>
                                          <p:spTgt spid="21"/>
                                        </p:tgtEl>
                                        <p:attrNameLst>
                                          <p:attrName>ppt_x</p:attrName>
                                        </p:attrNameLst>
                                      </p:cBhvr>
                                      <p:tavLst>
                                        <p:tav tm="0">
                                          <p:val>
                                            <p:strVal val="#ppt_x"/>
                                          </p:val>
                                        </p:tav>
                                        <p:tav tm="100000">
                                          <p:val>
                                            <p:strVal val="#ppt_x"/>
                                          </p:val>
                                        </p:tav>
                                      </p:tavLst>
                                    </p:anim>
                                    <p:anim calcmode="lin" valueType="num">
                                      <p:cBhvr>
                                        <p:cTn id="27" dur="1000" fill="hold"/>
                                        <p:tgtEl>
                                          <p:spTgt spid="21"/>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100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1000"/>
                                        <p:tgtEl>
                                          <p:spTgt spid="24"/>
                                        </p:tgtEl>
                                      </p:cBhvr>
                                    </p:animEffect>
                                    <p:anim calcmode="lin" valueType="num">
                                      <p:cBhvr>
                                        <p:cTn id="31" dur="1000" fill="hold"/>
                                        <p:tgtEl>
                                          <p:spTgt spid="24"/>
                                        </p:tgtEl>
                                        <p:attrNameLst>
                                          <p:attrName>ppt_x</p:attrName>
                                        </p:attrNameLst>
                                      </p:cBhvr>
                                      <p:tavLst>
                                        <p:tav tm="0">
                                          <p:val>
                                            <p:strVal val="#ppt_x"/>
                                          </p:val>
                                        </p:tav>
                                        <p:tav tm="100000">
                                          <p:val>
                                            <p:strVal val="#ppt_x"/>
                                          </p:val>
                                        </p:tav>
                                      </p:tavLst>
                                    </p:anim>
                                    <p:anim calcmode="lin" valueType="num">
                                      <p:cBhvr>
                                        <p:cTn id="32"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3689985" y="527050"/>
            <a:ext cx="4812665" cy="706755"/>
          </a:xfrm>
          <a:prstGeom prst="rect">
            <a:avLst/>
          </a:prstGeom>
          <a:noFill/>
        </p:spPr>
        <p:txBody>
          <a:bodyPr wrap="square" rtlCol="0">
            <a:spAutoFit/>
          </a:bodyPr>
          <a:lstStyle/>
          <a:p>
            <a:pPr algn="ctr"/>
            <a:r>
              <a:rPr lang="zh-CN" altLang="en-US" sz="4000" b="1" dirty="0">
                <a:gradFill>
                  <a:gsLst>
                    <a:gs pos="0">
                      <a:srgbClr val="08AEEA"/>
                    </a:gs>
                    <a:gs pos="100000">
                      <a:srgbClr val="2AF598"/>
                    </a:gs>
                  </a:gsLst>
                  <a:lin ang="2700000" scaled="0"/>
                </a:gradFill>
              </a:rPr>
              <a:t>广域物联网主要技术</a:t>
            </a:r>
            <a:endParaRPr lang="zh-CN" altLang="en-US" sz="4000" b="1" dirty="0">
              <a:gradFill>
                <a:gsLst>
                  <a:gs pos="0">
                    <a:srgbClr val="08AEEA"/>
                  </a:gs>
                  <a:gs pos="100000">
                    <a:srgbClr val="2AF598"/>
                  </a:gs>
                </a:gsLst>
                <a:lin ang="2700000" scaled="0"/>
              </a:gradFill>
            </a:endParaRPr>
          </a:p>
        </p:txBody>
      </p:sp>
      <p:sp>
        <p:nvSpPr>
          <p:cNvPr id="14" name="文本框 13"/>
          <p:cNvSpPr txBox="1"/>
          <p:nvPr/>
        </p:nvSpPr>
        <p:spPr>
          <a:xfrm>
            <a:off x="1571740" y="1233488"/>
            <a:ext cx="9048520" cy="810260"/>
          </a:xfrm>
          <a:prstGeom prst="rect">
            <a:avLst/>
          </a:prstGeom>
          <a:noFill/>
        </p:spPr>
        <p:txBody>
          <a:bodyPr wrap="square" rtlCol="0">
            <a:spAutoFit/>
          </a:bodyPr>
          <a:lstStyle/>
          <a:p>
            <a:pPr algn="ctr">
              <a:lnSpc>
                <a:spcPct val="130000"/>
              </a:lnSpc>
            </a:pPr>
            <a:r>
              <a:rPr lang="en-US" altLang="zh-CN" dirty="0">
                <a:solidFill>
                  <a:schemeClr val="tx1">
                    <a:lumMod val="85000"/>
                    <a:lumOff val="15000"/>
                  </a:schemeClr>
                </a:solidFill>
              </a:rPr>
              <a:t>　LPWAN可分为两类：一类是工作于</a:t>
            </a:r>
            <a:r>
              <a:rPr lang="en-US" altLang="zh-CN" b="1" dirty="0">
                <a:solidFill>
                  <a:schemeClr val="tx1">
                    <a:lumMod val="85000"/>
                    <a:lumOff val="15000"/>
                  </a:schemeClr>
                </a:solidFill>
              </a:rPr>
              <a:t>未授权频谱</a:t>
            </a:r>
            <a:r>
              <a:rPr lang="en-US" altLang="zh-CN" dirty="0">
                <a:solidFill>
                  <a:schemeClr val="tx1">
                    <a:lumMod val="85000"/>
                    <a:lumOff val="15000"/>
                  </a:schemeClr>
                </a:solidFill>
              </a:rPr>
              <a:t>的LoRa、SigFox等技术；另一类是工作于</a:t>
            </a:r>
            <a:r>
              <a:rPr lang="en-US" altLang="zh-CN" b="1" dirty="0">
                <a:solidFill>
                  <a:schemeClr val="tx1">
                    <a:lumMod val="85000"/>
                    <a:lumOff val="15000"/>
                  </a:schemeClr>
                </a:solidFill>
              </a:rPr>
              <a:t>授权频谱</a:t>
            </a:r>
            <a:r>
              <a:rPr lang="en-US" altLang="zh-CN" dirty="0">
                <a:solidFill>
                  <a:schemeClr val="tx1">
                    <a:lumMod val="85000"/>
                    <a:lumOff val="15000"/>
                  </a:schemeClr>
                </a:solidFill>
              </a:rPr>
              <a:t>下，3GPP支持的2/3/4G蜂窝通信技术，比如EC-GSM、LTE Cat-m、NB-IoT等。</a:t>
            </a:r>
            <a:endParaRPr lang="en-US" altLang="zh-CN" dirty="0">
              <a:solidFill>
                <a:schemeClr val="tx1">
                  <a:lumMod val="85000"/>
                  <a:lumOff val="15000"/>
                </a:schemeClr>
              </a:solidFill>
            </a:endParaRPr>
          </a:p>
        </p:txBody>
      </p:sp>
      <p:sp>
        <p:nvSpPr>
          <p:cNvPr id="28" name="椭圆 27"/>
          <p:cNvSpPr/>
          <p:nvPr/>
        </p:nvSpPr>
        <p:spPr>
          <a:xfrm>
            <a:off x="5487656" y="6430762"/>
            <a:ext cx="143219" cy="14321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9" name="椭圆 28"/>
          <p:cNvSpPr/>
          <p:nvPr/>
        </p:nvSpPr>
        <p:spPr>
          <a:xfrm>
            <a:off x="5845479" y="6430762"/>
            <a:ext cx="143219" cy="143219"/>
          </a:xfrm>
          <a:prstGeom prst="ellipse">
            <a:avLst/>
          </a:prstGeom>
          <a:solidFill>
            <a:srgbClr val="08AEE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椭圆 29"/>
          <p:cNvSpPr/>
          <p:nvPr/>
        </p:nvSpPr>
        <p:spPr>
          <a:xfrm>
            <a:off x="6203302" y="6430761"/>
            <a:ext cx="143219" cy="143219"/>
          </a:xfrm>
          <a:prstGeom prst="ellipse">
            <a:avLst/>
          </a:prstGeom>
          <a:solidFill>
            <a:srgbClr val="2AF598"/>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椭圆 30"/>
          <p:cNvSpPr/>
          <p:nvPr/>
        </p:nvSpPr>
        <p:spPr>
          <a:xfrm>
            <a:off x="6561125" y="6430761"/>
            <a:ext cx="143219" cy="14321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descr="E:\学习\2018上\网络安全\图片\图片2.png图片2"/>
          <p:cNvPicPr>
            <a:picLocks noChangeAspect="1"/>
          </p:cNvPicPr>
          <p:nvPr/>
        </p:nvPicPr>
        <p:blipFill>
          <a:blip r:embed="rId1"/>
          <a:srcRect/>
          <a:stretch>
            <a:fillRect/>
          </a:stretch>
        </p:blipFill>
        <p:spPr>
          <a:xfrm>
            <a:off x="2352040" y="2318703"/>
            <a:ext cx="7845425" cy="395732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wipe(up)">
                                      <p:cBhvr>
                                        <p:cTn id="13" dur="1000"/>
                                        <p:tgtEl>
                                          <p:spTgt spid="14"/>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29"/>
                                        </p:tgtEl>
                                        <p:attrNameLst>
                                          <p:attrName>style.visibility</p:attrName>
                                        </p:attrNameLst>
                                      </p:cBhvr>
                                      <p:to>
                                        <p:strVal val="visible"/>
                                      </p:to>
                                    </p:set>
                                    <p:animEffect transition="in" filter="fade">
                                      <p:cBhvr>
                                        <p:cTn id="16" dur="500"/>
                                        <p:tgtEl>
                                          <p:spTgt spid="29"/>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500"/>
                                        <p:tgtEl>
                                          <p:spTgt spid="3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visible"/>
                                      </p:to>
                                    </p:set>
                                    <p:animEffect transition="in" filter="fade">
                                      <p:cBhvr>
                                        <p:cTn id="25"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8" grpId="0" bldLvl="0" animBg="1"/>
      <p:bldP spid="29" grpId="0" bldLvl="0" animBg="1"/>
      <p:bldP spid="30" grpId="0" bldLvl="0" animBg="1"/>
      <p:bldP spid="31"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3411992"/>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7" name="文本框 6"/>
          <p:cNvSpPr txBox="1"/>
          <p:nvPr/>
        </p:nvSpPr>
        <p:spPr>
          <a:xfrm>
            <a:off x="3251200" y="587375"/>
            <a:ext cx="5690235" cy="706755"/>
          </a:xfrm>
          <a:prstGeom prst="rect">
            <a:avLst/>
          </a:prstGeom>
          <a:noFill/>
        </p:spPr>
        <p:txBody>
          <a:bodyPr wrap="square" rtlCol="0">
            <a:spAutoFit/>
          </a:bodyPr>
          <a:lstStyle/>
          <a:p>
            <a:pPr algn="ctr"/>
            <a:r>
              <a:rPr lang="en-US" altLang="zh-CN" sz="4000" b="1" dirty="0">
                <a:gradFill>
                  <a:gsLst>
                    <a:gs pos="0">
                      <a:srgbClr val="08AEEA"/>
                    </a:gs>
                    <a:gs pos="100000">
                      <a:srgbClr val="2AF598"/>
                    </a:gs>
                  </a:gsLst>
                  <a:lin ang="2700000" scaled="0"/>
                </a:gradFill>
              </a:rPr>
              <a:t>LoRa、SigFox等技术</a:t>
            </a:r>
            <a:endParaRPr lang="en-US" altLang="zh-CN" sz="4000" b="1" dirty="0">
              <a:gradFill>
                <a:gsLst>
                  <a:gs pos="0">
                    <a:srgbClr val="08AEEA"/>
                  </a:gs>
                  <a:gs pos="100000">
                    <a:srgbClr val="2AF598"/>
                  </a:gs>
                </a:gsLst>
                <a:lin ang="2700000" scaled="0"/>
              </a:gradFill>
            </a:endParaRPr>
          </a:p>
        </p:txBody>
      </p:sp>
      <p:sp>
        <p:nvSpPr>
          <p:cNvPr id="8" name="文本框 7"/>
          <p:cNvSpPr txBox="1"/>
          <p:nvPr/>
        </p:nvSpPr>
        <p:spPr>
          <a:xfrm>
            <a:off x="1572375" y="1467168"/>
            <a:ext cx="9048520" cy="491490"/>
          </a:xfrm>
          <a:prstGeom prst="rect">
            <a:avLst/>
          </a:prstGeom>
          <a:noFill/>
        </p:spPr>
        <p:txBody>
          <a:bodyPr wrap="square" rtlCol="0">
            <a:spAutoFit/>
          </a:bodyPr>
          <a:lstStyle/>
          <a:p>
            <a:pPr algn="ctr">
              <a:lnSpc>
                <a:spcPct val="130000"/>
              </a:lnSpc>
            </a:pPr>
            <a:r>
              <a:rPr lang="zh-CN" altLang="en-US" sz="2000" dirty="0">
                <a:solidFill>
                  <a:schemeClr val="tx1">
                    <a:lumMod val="85000"/>
                    <a:lumOff val="15000"/>
                  </a:schemeClr>
                </a:solidFill>
              </a:rPr>
              <a:t>第</a:t>
            </a:r>
            <a:r>
              <a:rPr lang="en-US" altLang="zh-CN" sz="2000" dirty="0">
                <a:solidFill>
                  <a:schemeClr val="tx1">
                    <a:lumMod val="85000"/>
                    <a:lumOff val="15000"/>
                  </a:schemeClr>
                </a:solidFill>
              </a:rPr>
              <a:t>一类是工作于未授权频谱的LoRa、SigFox等技术</a:t>
            </a:r>
            <a:endParaRPr lang="en-US" altLang="zh-CN" sz="2000" dirty="0">
              <a:solidFill>
                <a:schemeClr val="tx1">
                  <a:lumMod val="85000"/>
                  <a:lumOff val="15000"/>
                </a:schemeClr>
              </a:solidFill>
            </a:endParaRPr>
          </a:p>
        </p:txBody>
      </p:sp>
      <p:pic>
        <p:nvPicPr>
          <p:cNvPr id="74" name="图片占位符 73" descr="图片包含 水, 户外, 天空, 摇滚&#10;&#10;已生成极高可信度的说明"/>
          <p:cNvPicPr>
            <a:picLocks noGrp="1" noChangeAspect="1"/>
          </p:cNvPicPr>
          <p:nvPr>
            <p:ph type="pic" sz="quarter" idx="11"/>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rcRect l="26604" r="26604"/>
          <a:stretch>
            <a:fillRect/>
          </a:stretch>
        </p:blipFill>
        <p:spPr>
          <a:solidFill>
            <a:schemeClr val="bg1"/>
          </a:solidFill>
          <a:ln>
            <a:noFill/>
          </a:ln>
          <a:effectLst>
            <a:outerShdw blurRad="571500" dist="381000" dir="5400000" sx="95000" sy="95000" algn="t" rotWithShape="0">
              <a:srgbClr val="18CAB5">
                <a:alpha val="20000"/>
              </a:srgbClr>
            </a:outerShdw>
          </a:effectLst>
        </p:spPr>
      </p:pic>
      <p:pic>
        <p:nvPicPr>
          <p:cNvPr id="76" name="图片占位符 75" descr="图片包含 自然, 日落&#10;&#10;已生成极高可信度的说明"/>
          <p:cNvPicPr>
            <a:picLocks noGrp="1" noChangeAspect="1"/>
          </p:cNvPicPr>
          <p:nvPr>
            <p:ph type="pic" sz="quarter" idx="12"/>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38814" r="38814"/>
          <a:stretch>
            <a:fillRect/>
          </a:stretch>
        </p:blipFill>
        <p:spPr>
          <a:solidFill>
            <a:schemeClr val="bg1"/>
          </a:solidFill>
          <a:ln>
            <a:noFill/>
          </a:ln>
          <a:effectLst>
            <a:outerShdw blurRad="571500" dist="381000" dir="5400000" sx="95000" sy="95000" algn="t" rotWithShape="0">
              <a:srgbClr val="002060">
                <a:alpha val="20000"/>
              </a:srgbClr>
            </a:outerShdw>
          </a:effectLst>
        </p:spPr>
      </p:pic>
      <p:pic>
        <p:nvPicPr>
          <p:cNvPr id="78" name="图片占位符 77" descr="图片包含 雪花, 户外, 天空, 山&#10;&#10;已生成极高可信度的说明"/>
          <p:cNvPicPr>
            <a:picLocks noGrp="1" noChangeAspect="1"/>
          </p:cNvPicPr>
          <p:nvPr>
            <p:ph type="pic" sz="quarter" idx="13"/>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l="26585" r="26585"/>
          <a:stretch>
            <a:fillRect/>
          </a:stretch>
        </p:blipFill>
        <p:spPr>
          <a:solidFill>
            <a:schemeClr val="bg1"/>
          </a:solidFill>
          <a:ln>
            <a:noFill/>
          </a:ln>
          <a:effectLst>
            <a:outerShdw blurRad="571500" dist="381000" dir="5400000" sx="95000" sy="95000" algn="t" rotWithShape="0">
              <a:srgbClr val="002060">
                <a:alpha val="20000"/>
              </a:srgbClr>
            </a:outerShdw>
          </a:effectLst>
        </p:spPr>
      </p:pic>
      <p:sp>
        <p:nvSpPr>
          <p:cNvPr id="80" name="矩形 79"/>
          <p:cNvSpPr/>
          <p:nvPr/>
        </p:nvSpPr>
        <p:spPr>
          <a:xfrm>
            <a:off x="3686626" y="3045278"/>
            <a:ext cx="2191656" cy="3120572"/>
          </a:xfrm>
          <a:prstGeom prst="rect">
            <a:avLst/>
          </a:prstGeom>
          <a:gradFill>
            <a:gsLst>
              <a:gs pos="0">
                <a:srgbClr val="08AEEA">
                  <a:alpha val="75000"/>
                </a:srgbClr>
              </a:gs>
              <a:gs pos="100000">
                <a:srgbClr val="2AF598">
                  <a:alpha val="75000"/>
                </a:srgb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1" name="矩形 80"/>
          <p:cNvSpPr/>
          <p:nvPr/>
        </p:nvSpPr>
        <p:spPr>
          <a:xfrm>
            <a:off x="6313709" y="2641599"/>
            <a:ext cx="2191656" cy="3120572"/>
          </a:xfrm>
          <a:prstGeom prst="rect">
            <a:avLst/>
          </a:prstGeom>
          <a:solidFill>
            <a:schemeClr val="accent1">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2" name="矩形 81"/>
          <p:cNvSpPr/>
          <p:nvPr/>
        </p:nvSpPr>
        <p:spPr>
          <a:xfrm>
            <a:off x="8940801" y="3045278"/>
            <a:ext cx="2191656" cy="3120572"/>
          </a:xfrm>
          <a:prstGeom prst="rect">
            <a:avLst/>
          </a:prstGeom>
          <a:solidFill>
            <a:schemeClr val="accent1">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1" name="文本框 110"/>
          <p:cNvSpPr txBox="1"/>
          <p:nvPr/>
        </p:nvSpPr>
        <p:spPr>
          <a:xfrm>
            <a:off x="4075900" y="3297504"/>
            <a:ext cx="1178560" cy="368300"/>
          </a:xfrm>
          <a:prstGeom prst="rect">
            <a:avLst/>
          </a:prstGeom>
          <a:noFill/>
        </p:spPr>
        <p:txBody>
          <a:bodyPr wrap="none" rtlCol="0">
            <a:spAutoFit/>
          </a:bodyPr>
          <a:lstStyle/>
          <a:p>
            <a:pPr algn="l"/>
            <a:r>
              <a:rPr lang="en-US" altLang="zh-CN" dirty="0">
                <a:solidFill>
                  <a:schemeClr val="bg1"/>
                </a:solidFill>
                <a:latin typeface="+mj-ea"/>
                <a:ea typeface="+mj-ea"/>
              </a:rPr>
              <a:t>LoRa应用</a:t>
            </a:r>
            <a:endParaRPr lang="en-US" altLang="zh-CN" dirty="0">
              <a:solidFill>
                <a:schemeClr val="bg1"/>
              </a:solidFill>
              <a:latin typeface="+mj-ea"/>
              <a:ea typeface="+mj-ea"/>
            </a:endParaRPr>
          </a:p>
        </p:txBody>
      </p:sp>
      <p:sp>
        <p:nvSpPr>
          <p:cNvPr id="115" name="椭圆 114"/>
          <p:cNvSpPr/>
          <p:nvPr/>
        </p:nvSpPr>
        <p:spPr>
          <a:xfrm>
            <a:off x="4629344"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115"/>
          <p:cNvSpPr/>
          <p:nvPr/>
        </p:nvSpPr>
        <p:spPr>
          <a:xfrm>
            <a:off x="4746025"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4862706"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4" name="直接连接符 113"/>
          <p:cNvCxnSpPr/>
          <p:nvPr/>
        </p:nvCxnSpPr>
        <p:spPr>
          <a:xfrm>
            <a:off x="3913540" y="3701364"/>
            <a:ext cx="15773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119" name="文本框 118"/>
          <p:cNvSpPr txBox="1"/>
          <p:nvPr/>
        </p:nvSpPr>
        <p:spPr>
          <a:xfrm>
            <a:off x="6878880" y="2851915"/>
            <a:ext cx="901065" cy="368300"/>
          </a:xfrm>
          <a:prstGeom prst="rect">
            <a:avLst/>
          </a:prstGeom>
          <a:noFill/>
        </p:spPr>
        <p:txBody>
          <a:bodyPr wrap="none" rtlCol="0">
            <a:spAutoFit/>
          </a:bodyPr>
          <a:lstStyle/>
          <a:p>
            <a:pPr algn="l"/>
            <a:r>
              <a:rPr lang="en-US" altLang="zh-CN" dirty="0">
                <a:solidFill>
                  <a:schemeClr val="bg1"/>
                </a:solidFill>
                <a:latin typeface="+mj-ea"/>
                <a:ea typeface="+mj-ea"/>
              </a:rPr>
              <a:t>SigFox</a:t>
            </a:r>
            <a:endParaRPr lang="en-US" altLang="zh-CN" dirty="0">
              <a:solidFill>
                <a:schemeClr val="bg1"/>
              </a:solidFill>
              <a:latin typeface="+mj-ea"/>
              <a:ea typeface="+mj-ea"/>
            </a:endParaRPr>
          </a:p>
        </p:txBody>
      </p:sp>
      <p:sp>
        <p:nvSpPr>
          <p:cNvPr id="123" name="椭圆 122"/>
          <p:cNvSpPr/>
          <p:nvPr/>
        </p:nvSpPr>
        <p:spPr>
          <a:xfrm>
            <a:off x="7256429" y="5556439"/>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7373110" y="5556439"/>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5" name="椭圆 124"/>
          <p:cNvSpPr/>
          <p:nvPr/>
        </p:nvSpPr>
        <p:spPr>
          <a:xfrm>
            <a:off x="7489791" y="5556439"/>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2" name="直接连接符 121"/>
          <p:cNvCxnSpPr/>
          <p:nvPr/>
        </p:nvCxnSpPr>
        <p:spPr>
          <a:xfrm>
            <a:off x="6540625" y="3297685"/>
            <a:ext cx="15773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127" name="文本框 126"/>
          <p:cNvSpPr txBox="1"/>
          <p:nvPr/>
        </p:nvSpPr>
        <p:spPr>
          <a:xfrm>
            <a:off x="9262128" y="3297504"/>
            <a:ext cx="1316355" cy="368300"/>
          </a:xfrm>
          <a:prstGeom prst="rect">
            <a:avLst/>
          </a:prstGeom>
          <a:noFill/>
        </p:spPr>
        <p:txBody>
          <a:bodyPr wrap="none" rtlCol="0">
            <a:spAutoFit/>
          </a:bodyPr>
          <a:lstStyle/>
          <a:p>
            <a:pPr algn="l"/>
            <a:r>
              <a:rPr lang="en-US" altLang="zh-CN" dirty="0">
                <a:solidFill>
                  <a:schemeClr val="bg1"/>
                </a:solidFill>
                <a:latin typeface="+mj-ea"/>
                <a:ea typeface="+mj-ea"/>
              </a:rPr>
              <a:t>Sigfox</a:t>
            </a:r>
            <a:r>
              <a:rPr lang="zh-CN" altLang="en-US" dirty="0">
                <a:solidFill>
                  <a:schemeClr val="bg1"/>
                </a:solidFill>
                <a:latin typeface="+mj-ea"/>
                <a:ea typeface="+mj-ea"/>
              </a:rPr>
              <a:t>发展</a:t>
            </a:r>
            <a:endParaRPr lang="zh-CN" altLang="en-US" dirty="0">
              <a:solidFill>
                <a:schemeClr val="bg1"/>
              </a:solidFill>
              <a:latin typeface="+mj-ea"/>
              <a:ea typeface="+mj-ea"/>
            </a:endParaRPr>
          </a:p>
        </p:txBody>
      </p:sp>
      <p:sp>
        <p:nvSpPr>
          <p:cNvPr id="131" name="椭圆 130"/>
          <p:cNvSpPr/>
          <p:nvPr/>
        </p:nvSpPr>
        <p:spPr>
          <a:xfrm>
            <a:off x="9883517"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椭圆 131"/>
          <p:cNvSpPr/>
          <p:nvPr/>
        </p:nvSpPr>
        <p:spPr>
          <a:xfrm>
            <a:off x="10000198"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10116879" y="5960118"/>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30" name="直接连接符 129"/>
          <p:cNvCxnSpPr/>
          <p:nvPr/>
        </p:nvCxnSpPr>
        <p:spPr>
          <a:xfrm>
            <a:off x="9167713" y="3701364"/>
            <a:ext cx="15773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pic>
        <p:nvPicPr>
          <p:cNvPr id="72" name="图片占位符 71" descr="图片包含 山, 雪花, 户外, 天空&#10;&#10;已生成极高可信度的说明"/>
          <p:cNvPicPr>
            <a:picLocks noGrp="1" noChangeAspect="1"/>
          </p:cNvPicPr>
          <p:nvPr>
            <p:ph type="pic" sz="quarter" idx="10"/>
          </p:nvPr>
        </p:nvPicPr>
        <p:blipFill>
          <a:blip r:embed="rId7">
            <a:extLst>
              <a:ext uri="{BEBA8EAE-BF5A-486C-A8C5-ECC9F3942E4B}">
                <a14:imgProps xmlns:a14="http://schemas.microsoft.com/office/drawing/2010/main">
                  <a14:imgLayer r:embed="rId8">
                    <a14:imgEffect>
                      <a14:saturation sat="0"/>
                    </a14:imgEffect>
                  </a14:imgLayer>
                </a14:imgProps>
              </a:ext>
              <a:ext uri="{28A0092B-C50C-407E-A947-70E740481C1C}">
                <a14:useLocalDpi xmlns:a14="http://schemas.microsoft.com/office/drawing/2010/main" val="0"/>
              </a:ext>
            </a:extLst>
          </a:blip>
          <a:srcRect l="26585" r="26585"/>
          <a:stretch>
            <a:fillRect/>
          </a:stretch>
        </p:blipFill>
        <p:spPr>
          <a:solidFill>
            <a:schemeClr val="bg1"/>
          </a:solidFill>
          <a:ln>
            <a:noFill/>
          </a:ln>
          <a:effectLst>
            <a:outerShdw blurRad="571500" dist="381000" dir="5400000" sx="95000" sy="95000" algn="t" rotWithShape="0">
              <a:srgbClr val="002060">
                <a:alpha val="20000"/>
              </a:srgbClr>
            </a:outerShdw>
          </a:effectLst>
        </p:spPr>
      </p:pic>
      <p:sp>
        <p:nvSpPr>
          <p:cNvPr id="79" name="矩形 78"/>
          <p:cNvSpPr/>
          <p:nvPr/>
        </p:nvSpPr>
        <p:spPr>
          <a:xfrm>
            <a:off x="1059542" y="2641601"/>
            <a:ext cx="2191656" cy="3120572"/>
          </a:xfrm>
          <a:prstGeom prst="rect">
            <a:avLst/>
          </a:prstGeom>
          <a:solidFill>
            <a:schemeClr val="accent1">
              <a:lumMod val="50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9" name="文本框 88"/>
          <p:cNvSpPr txBox="1"/>
          <p:nvPr/>
        </p:nvSpPr>
        <p:spPr>
          <a:xfrm>
            <a:off x="1677416" y="2851917"/>
            <a:ext cx="721360" cy="368300"/>
          </a:xfrm>
          <a:prstGeom prst="rect">
            <a:avLst/>
          </a:prstGeom>
          <a:noFill/>
        </p:spPr>
        <p:txBody>
          <a:bodyPr wrap="none" rtlCol="0">
            <a:spAutoFit/>
          </a:bodyPr>
          <a:lstStyle/>
          <a:p>
            <a:pPr algn="l"/>
            <a:r>
              <a:rPr lang="en-US" altLang="zh-CN" dirty="0">
                <a:solidFill>
                  <a:schemeClr val="bg1"/>
                </a:solidFill>
                <a:latin typeface="+mj-ea"/>
                <a:ea typeface="+mj-ea"/>
              </a:rPr>
              <a:t>LoRa</a:t>
            </a:r>
            <a:endParaRPr lang="en-US" altLang="zh-CN" dirty="0">
              <a:solidFill>
                <a:schemeClr val="bg1"/>
              </a:solidFill>
              <a:latin typeface="+mj-ea"/>
              <a:ea typeface="+mj-ea"/>
            </a:endParaRPr>
          </a:p>
        </p:txBody>
      </p:sp>
      <p:sp>
        <p:nvSpPr>
          <p:cNvPr id="103" name="椭圆 102"/>
          <p:cNvSpPr/>
          <p:nvPr/>
        </p:nvSpPr>
        <p:spPr>
          <a:xfrm>
            <a:off x="2002260" y="5556441"/>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2118941" y="5556441"/>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2235622" y="5556441"/>
            <a:ext cx="72866" cy="7286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p:nvPr/>
        </p:nvCxnSpPr>
        <p:spPr>
          <a:xfrm>
            <a:off x="1286456" y="3297687"/>
            <a:ext cx="1577340" cy="0"/>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060450" y="3411855"/>
            <a:ext cx="2190750" cy="2030095"/>
          </a:xfrm>
          <a:prstGeom prst="rect">
            <a:avLst/>
          </a:prstGeom>
          <a:noFill/>
        </p:spPr>
        <p:txBody>
          <a:bodyPr wrap="square" rtlCol="0">
            <a:spAutoFit/>
          </a:bodyPr>
          <a:p>
            <a:r>
              <a:rPr lang="zh-CN" altLang="en-US"/>
              <a:t>　</a:t>
            </a:r>
            <a:r>
              <a:rPr lang="zh-CN" altLang="en-US">
                <a:solidFill>
                  <a:srgbClr val="F2F3F7"/>
                </a:solidFill>
              </a:rPr>
              <a:t>LoRa无线技术的主要特点：</a:t>
            </a:r>
            <a:endParaRPr lang="zh-CN" altLang="en-US">
              <a:solidFill>
                <a:srgbClr val="F2F3F7"/>
              </a:solidFill>
            </a:endParaRPr>
          </a:p>
          <a:p>
            <a:r>
              <a:rPr lang="zh-CN" altLang="en-US">
                <a:solidFill>
                  <a:srgbClr val="F2F3F7"/>
                </a:solidFill>
              </a:rPr>
              <a:t>长距离：1 ~ 20 km</a:t>
            </a:r>
            <a:endParaRPr lang="zh-CN" altLang="en-US">
              <a:solidFill>
                <a:srgbClr val="F2F3F7"/>
              </a:solidFill>
            </a:endParaRPr>
          </a:p>
          <a:p>
            <a:r>
              <a:rPr lang="zh-CN" altLang="en-US">
                <a:solidFill>
                  <a:srgbClr val="F2F3F7"/>
                </a:solidFill>
              </a:rPr>
              <a:t>节点数：万级，甚至百万级</a:t>
            </a:r>
            <a:endParaRPr lang="zh-CN" altLang="en-US">
              <a:solidFill>
                <a:srgbClr val="F2F3F7"/>
              </a:solidFill>
            </a:endParaRPr>
          </a:p>
          <a:p>
            <a:r>
              <a:rPr lang="zh-CN" altLang="en-US">
                <a:solidFill>
                  <a:srgbClr val="F2F3F7"/>
                </a:solidFill>
              </a:rPr>
              <a:t>电池寿命</a:t>
            </a:r>
            <a:r>
              <a:rPr lang="en-US" altLang="zh-CN">
                <a:solidFill>
                  <a:srgbClr val="F2F3F7"/>
                </a:solidFill>
              </a:rPr>
              <a:t>:</a:t>
            </a:r>
            <a:r>
              <a:rPr lang="zh-CN" altLang="en-US">
                <a:solidFill>
                  <a:srgbClr val="F2F3F7"/>
                </a:solidFill>
              </a:rPr>
              <a:t>3~10年</a:t>
            </a:r>
            <a:endParaRPr lang="zh-CN" altLang="en-US">
              <a:solidFill>
                <a:srgbClr val="F2F3F7"/>
              </a:solidFill>
            </a:endParaRPr>
          </a:p>
          <a:p>
            <a:r>
              <a:rPr lang="zh-CN" altLang="en-US">
                <a:solidFill>
                  <a:srgbClr val="F2F3F7"/>
                </a:solidFill>
              </a:rPr>
              <a:t>数据速 </a:t>
            </a:r>
            <a:r>
              <a:rPr lang="en-US" altLang="zh-CN">
                <a:solidFill>
                  <a:srgbClr val="F2F3F7"/>
                </a:solidFill>
              </a:rPr>
              <a:t>: </a:t>
            </a:r>
            <a:r>
              <a:rPr lang="zh-CN" altLang="en-US">
                <a:solidFill>
                  <a:srgbClr val="F2F3F7"/>
                </a:solidFill>
              </a:rPr>
              <a:t>0.3~50kbps</a:t>
            </a:r>
            <a:endParaRPr lang="zh-CN" altLang="en-US">
              <a:solidFill>
                <a:srgbClr val="F2F3F7"/>
              </a:solidFill>
            </a:endParaRPr>
          </a:p>
        </p:txBody>
      </p:sp>
      <p:sp>
        <p:nvSpPr>
          <p:cNvPr id="9" name="文本框 8"/>
          <p:cNvSpPr txBox="1"/>
          <p:nvPr/>
        </p:nvSpPr>
        <p:spPr>
          <a:xfrm>
            <a:off x="3686810" y="3816985"/>
            <a:ext cx="2191385" cy="1753235"/>
          </a:xfrm>
          <a:prstGeom prst="rect">
            <a:avLst/>
          </a:prstGeom>
          <a:noFill/>
        </p:spPr>
        <p:txBody>
          <a:bodyPr wrap="square" rtlCol="0">
            <a:spAutoFit/>
          </a:bodyPr>
          <a:p>
            <a:r>
              <a:rPr lang="zh-CN" altLang="en-US">
                <a:solidFill>
                  <a:srgbClr val="F2F3F7"/>
                </a:solidFill>
              </a:rPr>
              <a:t>从目前的LoRa应用情况来看，主要有数据透传和LoRaWAN协议应用。目前还是用LoRa作为数据透传的多</a:t>
            </a:r>
            <a:endParaRPr lang="zh-CN" altLang="en-US">
              <a:solidFill>
                <a:srgbClr val="F2F3F7"/>
              </a:solidFill>
            </a:endParaRPr>
          </a:p>
        </p:txBody>
      </p:sp>
      <p:sp>
        <p:nvSpPr>
          <p:cNvPr id="10" name="文本框 9"/>
          <p:cNvSpPr txBox="1"/>
          <p:nvPr/>
        </p:nvSpPr>
        <p:spPr>
          <a:xfrm>
            <a:off x="6381115" y="3411855"/>
            <a:ext cx="2057400" cy="2306955"/>
          </a:xfrm>
          <a:prstGeom prst="rect">
            <a:avLst/>
          </a:prstGeom>
          <a:noFill/>
        </p:spPr>
        <p:txBody>
          <a:bodyPr wrap="square" rtlCol="0">
            <a:spAutoFit/>
          </a:bodyPr>
          <a:p>
            <a:r>
              <a:rPr lang="zh-CN" altLang="en-US">
                <a:solidFill>
                  <a:srgbClr val="F2F3F7"/>
                </a:solidFill>
              </a:rPr>
              <a:t>SigFox也是商用化速度较快的一个LPWAN网络技术，它采用超窄带技术，使得网络设备消耗50微瓦的功率为双向单向通信或100微瓦。</a:t>
            </a:r>
            <a:endParaRPr lang="zh-CN" altLang="en-US">
              <a:solidFill>
                <a:srgbClr val="F2F3F7"/>
              </a:solidFill>
            </a:endParaRPr>
          </a:p>
        </p:txBody>
      </p:sp>
      <p:sp>
        <p:nvSpPr>
          <p:cNvPr id="11" name="文本框 10"/>
          <p:cNvSpPr txBox="1"/>
          <p:nvPr/>
        </p:nvSpPr>
        <p:spPr>
          <a:xfrm>
            <a:off x="9122410" y="3726180"/>
            <a:ext cx="1828800" cy="2306955"/>
          </a:xfrm>
          <a:prstGeom prst="rect">
            <a:avLst/>
          </a:prstGeom>
          <a:noFill/>
        </p:spPr>
        <p:txBody>
          <a:bodyPr wrap="square" rtlCol="0">
            <a:spAutoFit/>
          </a:bodyPr>
          <a:p>
            <a:r>
              <a:rPr lang="zh-CN" altLang="en-US">
                <a:solidFill>
                  <a:srgbClr val="F2F3F7"/>
                </a:solidFill>
              </a:rPr>
              <a:t>该公司希望他们的网络可以覆盖至1000公里并且每个基站能够处理一百万个对象，主要打造低功耗、低成本的无线物联网专用网络</a:t>
            </a:r>
            <a:endParaRPr lang="zh-CN" altLang="en-US">
              <a:solidFill>
                <a:srgbClr val="F2F3F7"/>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1000"/>
                                        <p:tgtEl>
                                          <p:spTgt spid="8"/>
                                        </p:tgtEl>
                                      </p:cBhvr>
                                    </p:animEffect>
                                  </p:childTnLst>
                                </p:cTn>
                              </p:par>
                            </p:childTnLst>
                          </p:cTn>
                        </p:par>
                        <p:par>
                          <p:cTn id="14" fill="hold">
                            <p:stCondLst>
                              <p:cond delay="2000"/>
                            </p:stCondLst>
                            <p:childTnLst>
                              <p:par>
                                <p:cTn id="15" presetID="42" presetClass="entr" presetSubtype="0" fill="hold" nodeType="afterEffect">
                                  <p:stCondLst>
                                    <p:cond delay="0"/>
                                  </p:stCondLst>
                                  <p:childTnLst>
                                    <p:set>
                                      <p:cBhvr>
                                        <p:cTn id="16" dur="1" fill="hold">
                                          <p:stCondLst>
                                            <p:cond delay="0"/>
                                          </p:stCondLst>
                                        </p:cTn>
                                        <p:tgtEl>
                                          <p:spTgt spid="72"/>
                                        </p:tgtEl>
                                        <p:attrNameLst>
                                          <p:attrName>style.visibility</p:attrName>
                                        </p:attrNameLst>
                                      </p:cBhvr>
                                      <p:to>
                                        <p:strVal val="visible"/>
                                      </p:to>
                                    </p:set>
                                    <p:animEffect transition="in" filter="fade">
                                      <p:cBhvr>
                                        <p:cTn id="17" dur="1000"/>
                                        <p:tgtEl>
                                          <p:spTgt spid="72"/>
                                        </p:tgtEl>
                                      </p:cBhvr>
                                    </p:animEffect>
                                    <p:anim calcmode="lin" valueType="num">
                                      <p:cBhvr>
                                        <p:cTn id="18" dur="1000" fill="hold"/>
                                        <p:tgtEl>
                                          <p:spTgt spid="72"/>
                                        </p:tgtEl>
                                        <p:attrNameLst>
                                          <p:attrName>ppt_x</p:attrName>
                                        </p:attrNameLst>
                                      </p:cBhvr>
                                      <p:tavLst>
                                        <p:tav tm="0">
                                          <p:val>
                                            <p:strVal val="#ppt_x"/>
                                          </p:val>
                                        </p:tav>
                                        <p:tav tm="100000">
                                          <p:val>
                                            <p:strVal val="#ppt_x"/>
                                          </p:val>
                                        </p:tav>
                                      </p:tavLst>
                                    </p:anim>
                                    <p:anim calcmode="lin" valueType="num">
                                      <p:cBhvr>
                                        <p:cTn id="19" dur="1000" fill="hold"/>
                                        <p:tgtEl>
                                          <p:spTgt spid="7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9"/>
                                        </p:tgtEl>
                                        <p:attrNameLst>
                                          <p:attrName>style.visibility</p:attrName>
                                        </p:attrNameLst>
                                      </p:cBhvr>
                                      <p:to>
                                        <p:strVal val="visible"/>
                                      </p:to>
                                    </p:set>
                                    <p:animEffect transition="in" filter="fade">
                                      <p:cBhvr>
                                        <p:cTn id="22" dur="1000"/>
                                        <p:tgtEl>
                                          <p:spTgt spid="79"/>
                                        </p:tgtEl>
                                      </p:cBhvr>
                                    </p:animEffect>
                                    <p:anim calcmode="lin" valueType="num">
                                      <p:cBhvr>
                                        <p:cTn id="23" dur="1000" fill="hold"/>
                                        <p:tgtEl>
                                          <p:spTgt spid="79"/>
                                        </p:tgtEl>
                                        <p:attrNameLst>
                                          <p:attrName>ppt_x</p:attrName>
                                        </p:attrNameLst>
                                      </p:cBhvr>
                                      <p:tavLst>
                                        <p:tav tm="0">
                                          <p:val>
                                            <p:strVal val="#ppt_x"/>
                                          </p:val>
                                        </p:tav>
                                        <p:tav tm="100000">
                                          <p:val>
                                            <p:strVal val="#ppt_x"/>
                                          </p:val>
                                        </p:tav>
                                      </p:tavLst>
                                    </p:anim>
                                    <p:anim calcmode="lin" valueType="num">
                                      <p:cBhvr>
                                        <p:cTn id="24" dur="1000" fill="hold"/>
                                        <p:tgtEl>
                                          <p:spTgt spid="7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9"/>
                                        </p:tgtEl>
                                        <p:attrNameLst>
                                          <p:attrName>style.visibility</p:attrName>
                                        </p:attrNameLst>
                                      </p:cBhvr>
                                      <p:to>
                                        <p:strVal val="visible"/>
                                      </p:to>
                                    </p:set>
                                    <p:animEffect transition="in" filter="fade">
                                      <p:cBhvr>
                                        <p:cTn id="27" dur="1000"/>
                                        <p:tgtEl>
                                          <p:spTgt spid="89"/>
                                        </p:tgtEl>
                                      </p:cBhvr>
                                    </p:animEffect>
                                    <p:anim calcmode="lin" valueType="num">
                                      <p:cBhvr>
                                        <p:cTn id="28" dur="1000" fill="hold"/>
                                        <p:tgtEl>
                                          <p:spTgt spid="89"/>
                                        </p:tgtEl>
                                        <p:attrNameLst>
                                          <p:attrName>ppt_x</p:attrName>
                                        </p:attrNameLst>
                                      </p:cBhvr>
                                      <p:tavLst>
                                        <p:tav tm="0">
                                          <p:val>
                                            <p:strVal val="#ppt_x"/>
                                          </p:val>
                                        </p:tav>
                                        <p:tav tm="100000">
                                          <p:val>
                                            <p:strVal val="#ppt_x"/>
                                          </p:val>
                                        </p:tav>
                                      </p:tavLst>
                                    </p:anim>
                                    <p:anim calcmode="lin" valueType="num">
                                      <p:cBhvr>
                                        <p:cTn id="29" dur="1000" fill="hold"/>
                                        <p:tgtEl>
                                          <p:spTgt spid="89"/>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03"/>
                                        </p:tgtEl>
                                        <p:attrNameLst>
                                          <p:attrName>style.visibility</p:attrName>
                                        </p:attrNameLst>
                                      </p:cBhvr>
                                      <p:to>
                                        <p:strVal val="visible"/>
                                      </p:to>
                                    </p:set>
                                    <p:animEffect transition="in" filter="fade">
                                      <p:cBhvr>
                                        <p:cTn id="32" dur="1000"/>
                                        <p:tgtEl>
                                          <p:spTgt spid="103"/>
                                        </p:tgtEl>
                                      </p:cBhvr>
                                    </p:animEffect>
                                    <p:anim calcmode="lin" valueType="num">
                                      <p:cBhvr>
                                        <p:cTn id="33" dur="1000" fill="hold"/>
                                        <p:tgtEl>
                                          <p:spTgt spid="103"/>
                                        </p:tgtEl>
                                        <p:attrNameLst>
                                          <p:attrName>ppt_x</p:attrName>
                                        </p:attrNameLst>
                                      </p:cBhvr>
                                      <p:tavLst>
                                        <p:tav tm="0">
                                          <p:val>
                                            <p:strVal val="#ppt_x"/>
                                          </p:val>
                                        </p:tav>
                                        <p:tav tm="100000">
                                          <p:val>
                                            <p:strVal val="#ppt_x"/>
                                          </p:val>
                                        </p:tav>
                                      </p:tavLst>
                                    </p:anim>
                                    <p:anim calcmode="lin" valueType="num">
                                      <p:cBhvr>
                                        <p:cTn id="34" dur="1000" fill="hold"/>
                                        <p:tgtEl>
                                          <p:spTgt spid="10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104"/>
                                        </p:tgtEl>
                                        <p:attrNameLst>
                                          <p:attrName>style.visibility</p:attrName>
                                        </p:attrNameLst>
                                      </p:cBhvr>
                                      <p:to>
                                        <p:strVal val="visible"/>
                                      </p:to>
                                    </p:set>
                                    <p:animEffect transition="in" filter="fade">
                                      <p:cBhvr>
                                        <p:cTn id="37" dur="1000"/>
                                        <p:tgtEl>
                                          <p:spTgt spid="104"/>
                                        </p:tgtEl>
                                      </p:cBhvr>
                                    </p:animEffect>
                                    <p:anim calcmode="lin" valueType="num">
                                      <p:cBhvr>
                                        <p:cTn id="38" dur="1000" fill="hold"/>
                                        <p:tgtEl>
                                          <p:spTgt spid="104"/>
                                        </p:tgtEl>
                                        <p:attrNameLst>
                                          <p:attrName>ppt_x</p:attrName>
                                        </p:attrNameLst>
                                      </p:cBhvr>
                                      <p:tavLst>
                                        <p:tav tm="0">
                                          <p:val>
                                            <p:strVal val="#ppt_x"/>
                                          </p:val>
                                        </p:tav>
                                        <p:tav tm="100000">
                                          <p:val>
                                            <p:strVal val="#ppt_x"/>
                                          </p:val>
                                        </p:tav>
                                      </p:tavLst>
                                    </p:anim>
                                    <p:anim calcmode="lin" valueType="num">
                                      <p:cBhvr>
                                        <p:cTn id="39" dur="1000" fill="hold"/>
                                        <p:tgtEl>
                                          <p:spTgt spid="104"/>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105"/>
                                        </p:tgtEl>
                                        <p:attrNameLst>
                                          <p:attrName>style.visibility</p:attrName>
                                        </p:attrNameLst>
                                      </p:cBhvr>
                                      <p:to>
                                        <p:strVal val="visible"/>
                                      </p:to>
                                    </p:set>
                                    <p:animEffect transition="in" filter="fade">
                                      <p:cBhvr>
                                        <p:cTn id="42" dur="1000"/>
                                        <p:tgtEl>
                                          <p:spTgt spid="105"/>
                                        </p:tgtEl>
                                      </p:cBhvr>
                                    </p:animEffect>
                                    <p:anim calcmode="lin" valueType="num">
                                      <p:cBhvr>
                                        <p:cTn id="43" dur="1000" fill="hold"/>
                                        <p:tgtEl>
                                          <p:spTgt spid="105"/>
                                        </p:tgtEl>
                                        <p:attrNameLst>
                                          <p:attrName>ppt_x</p:attrName>
                                        </p:attrNameLst>
                                      </p:cBhvr>
                                      <p:tavLst>
                                        <p:tav tm="0">
                                          <p:val>
                                            <p:strVal val="#ppt_x"/>
                                          </p:val>
                                        </p:tav>
                                        <p:tav tm="100000">
                                          <p:val>
                                            <p:strVal val="#ppt_x"/>
                                          </p:val>
                                        </p:tav>
                                      </p:tavLst>
                                    </p:anim>
                                    <p:anim calcmode="lin" valueType="num">
                                      <p:cBhvr>
                                        <p:cTn id="44" dur="1000" fill="hold"/>
                                        <p:tgtEl>
                                          <p:spTgt spid="105"/>
                                        </p:tgtEl>
                                        <p:attrNameLst>
                                          <p:attrName>ppt_y</p:attrName>
                                        </p:attrNameLst>
                                      </p:cBhvr>
                                      <p:tavLst>
                                        <p:tav tm="0">
                                          <p:val>
                                            <p:strVal val="#ppt_y+.1"/>
                                          </p:val>
                                        </p:tav>
                                        <p:tav tm="100000">
                                          <p:val>
                                            <p:strVal val="#ppt_y"/>
                                          </p:val>
                                        </p:tav>
                                      </p:tavLst>
                                    </p:anim>
                                  </p:childTnLst>
                                </p:cTn>
                              </p:par>
                              <p:par>
                                <p:cTn id="45" presetID="42" presetClass="entr" presetSubtype="0" fill="hold" nodeType="withEffect">
                                  <p:stCondLst>
                                    <p:cond delay="0"/>
                                  </p:stCondLst>
                                  <p:childTnLst>
                                    <p:set>
                                      <p:cBhvr>
                                        <p:cTn id="46" dur="1" fill="hold">
                                          <p:stCondLst>
                                            <p:cond delay="0"/>
                                          </p:stCondLst>
                                        </p:cTn>
                                        <p:tgtEl>
                                          <p:spTgt spid="108"/>
                                        </p:tgtEl>
                                        <p:attrNameLst>
                                          <p:attrName>style.visibility</p:attrName>
                                        </p:attrNameLst>
                                      </p:cBhvr>
                                      <p:to>
                                        <p:strVal val="visible"/>
                                      </p:to>
                                    </p:set>
                                    <p:animEffect transition="in" filter="fade">
                                      <p:cBhvr>
                                        <p:cTn id="47" dur="1000"/>
                                        <p:tgtEl>
                                          <p:spTgt spid="108"/>
                                        </p:tgtEl>
                                      </p:cBhvr>
                                    </p:animEffect>
                                    <p:anim calcmode="lin" valueType="num">
                                      <p:cBhvr>
                                        <p:cTn id="48" dur="1000" fill="hold"/>
                                        <p:tgtEl>
                                          <p:spTgt spid="108"/>
                                        </p:tgtEl>
                                        <p:attrNameLst>
                                          <p:attrName>ppt_x</p:attrName>
                                        </p:attrNameLst>
                                      </p:cBhvr>
                                      <p:tavLst>
                                        <p:tav tm="0">
                                          <p:val>
                                            <p:strVal val="#ppt_x"/>
                                          </p:val>
                                        </p:tav>
                                        <p:tav tm="100000">
                                          <p:val>
                                            <p:strVal val="#ppt_x"/>
                                          </p:val>
                                        </p:tav>
                                      </p:tavLst>
                                    </p:anim>
                                    <p:anim calcmode="lin" valueType="num">
                                      <p:cBhvr>
                                        <p:cTn id="49" dur="1000" fill="hold"/>
                                        <p:tgtEl>
                                          <p:spTgt spid="108"/>
                                        </p:tgtEl>
                                        <p:attrNameLst>
                                          <p:attrName>ppt_y</p:attrName>
                                        </p:attrNameLst>
                                      </p:cBhvr>
                                      <p:tavLst>
                                        <p:tav tm="0">
                                          <p:val>
                                            <p:strVal val="#ppt_y+.1"/>
                                          </p:val>
                                        </p:tav>
                                        <p:tav tm="100000">
                                          <p:val>
                                            <p:strVal val="#ppt_y"/>
                                          </p:val>
                                        </p:tav>
                                      </p:tavLst>
                                    </p:anim>
                                  </p:childTnLst>
                                </p:cTn>
                              </p:par>
                            </p:childTnLst>
                          </p:cTn>
                        </p:par>
                        <p:par>
                          <p:cTn id="50" fill="hold">
                            <p:stCondLst>
                              <p:cond delay="3000"/>
                            </p:stCondLst>
                            <p:childTnLst>
                              <p:par>
                                <p:cTn id="51" presetID="42" presetClass="entr" presetSubtype="0" fill="hold" nodeType="afterEffect">
                                  <p:stCondLst>
                                    <p:cond delay="0"/>
                                  </p:stCondLst>
                                  <p:childTnLst>
                                    <p:set>
                                      <p:cBhvr>
                                        <p:cTn id="52" dur="1" fill="hold">
                                          <p:stCondLst>
                                            <p:cond delay="0"/>
                                          </p:stCondLst>
                                        </p:cTn>
                                        <p:tgtEl>
                                          <p:spTgt spid="74"/>
                                        </p:tgtEl>
                                        <p:attrNameLst>
                                          <p:attrName>style.visibility</p:attrName>
                                        </p:attrNameLst>
                                      </p:cBhvr>
                                      <p:to>
                                        <p:strVal val="visible"/>
                                      </p:to>
                                    </p:set>
                                    <p:animEffect transition="in" filter="fade">
                                      <p:cBhvr>
                                        <p:cTn id="53" dur="1000"/>
                                        <p:tgtEl>
                                          <p:spTgt spid="74"/>
                                        </p:tgtEl>
                                      </p:cBhvr>
                                    </p:animEffect>
                                    <p:anim calcmode="lin" valueType="num">
                                      <p:cBhvr>
                                        <p:cTn id="54" dur="1000" fill="hold"/>
                                        <p:tgtEl>
                                          <p:spTgt spid="74"/>
                                        </p:tgtEl>
                                        <p:attrNameLst>
                                          <p:attrName>ppt_x</p:attrName>
                                        </p:attrNameLst>
                                      </p:cBhvr>
                                      <p:tavLst>
                                        <p:tav tm="0">
                                          <p:val>
                                            <p:strVal val="#ppt_x"/>
                                          </p:val>
                                        </p:tav>
                                        <p:tav tm="100000">
                                          <p:val>
                                            <p:strVal val="#ppt_x"/>
                                          </p:val>
                                        </p:tav>
                                      </p:tavLst>
                                    </p:anim>
                                    <p:anim calcmode="lin" valueType="num">
                                      <p:cBhvr>
                                        <p:cTn id="55" dur="1000" fill="hold"/>
                                        <p:tgtEl>
                                          <p:spTgt spid="74"/>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80"/>
                                        </p:tgtEl>
                                        <p:attrNameLst>
                                          <p:attrName>style.visibility</p:attrName>
                                        </p:attrNameLst>
                                      </p:cBhvr>
                                      <p:to>
                                        <p:strVal val="visible"/>
                                      </p:to>
                                    </p:set>
                                    <p:animEffect transition="in" filter="fade">
                                      <p:cBhvr>
                                        <p:cTn id="58" dur="1000"/>
                                        <p:tgtEl>
                                          <p:spTgt spid="80"/>
                                        </p:tgtEl>
                                      </p:cBhvr>
                                    </p:animEffect>
                                    <p:anim calcmode="lin" valueType="num">
                                      <p:cBhvr>
                                        <p:cTn id="59" dur="1000" fill="hold"/>
                                        <p:tgtEl>
                                          <p:spTgt spid="80"/>
                                        </p:tgtEl>
                                        <p:attrNameLst>
                                          <p:attrName>ppt_x</p:attrName>
                                        </p:attrNameLst>
                                      </p:cBhvr>
                                      <p:tavLst>
                                        <p:tav tm="0">
                                          <p:val>
                                            <p:strVal val="#ppt_x"/>
                                          </p:val>
                                        </p:tav>
                                        <p:tav tm="100000">
                                          <p:val>
                                            <p:strVal val="#ppt_x"/>
                                          </p:val>
                                        </p:tav>
                                      </p:tavLst>
                                    </p:anim>
                                    <p:anim calcmode="lin" valueType="num">
                                      <p:cBhvr>
                                        <p:cTn id="60" dur="1000" fill="hold"/>
                                        <p:tgtEl>
                                          <p:spTgt spid="80"/>
                                        </p:tgtEl>
                                        <p:attrNameLst>
                                          <p:attrName>ppt_y</p:attrName>
                                        </p:attrNameLst>
                                      </p:cBhvr>
                                      <p:tavLst>
                                        <p:tav tm="0">
                                          <p:val>
                                            <p:strVal val="#ppt_y+.1"/>
                                          </p:val>
                                        </p:tav>
                                        <p:tav tm="100000">
                                          <p:val>
                                            <p:strVal val="#ppt_y"/>
                                          </p:val>
                                        </p:tav>
                                      </p:tavLst>
                                    </p:anim>
                                  </p:childTnLst>
                                </p:cTn>
                              </p:par>
                              <p:par>
                                <p:cTn id="61" presetID="42" presetClass="entr" presetSubtype="0" fill="hold" grpId="0" nodeType="withEffect">
                                  <p:stCondLst>
                                    <p:cond delay="0"/>
                                  </p:stCondLst>
                                  <p:childTnLst>
                                    <p:set>
                                      <p:cBhvr>
                                        <p:cTn id="62" dur="1" fill="hold">
                                          <p:stCondLst>
                                            <p:cond delay="0"/>
                                          </p:stCondLst>
                                        </p:cTn>
                                        <p:tgtEl>
                                          <p:spTgt spid="111"/>
                                        </p:tgtEl>
                                        <p:attrNameLst>
                                          <p:attrName>style.visibility</p:attrName>
                                        </p:attrNameLst>
                                      </p:cBhvr>
                                      <p:to>
                                        <p:strVal val="visible"/>
                                      </p:to>
                                    </p:set>
                                    <p:animEffect transition="in" filter="fade">
                                      <p:cBhvr>
                                        <p:cTn id="63" dur="1000"/>
                                        <p:tgtEl>
                                          <p:spTgt spid="111"/>
                                        </p:tgtEl>
                                      </p:cBhvr>
                                    </p:animEffect>
                                    <p:anim calcmode="lin" valueType="num">
                                      <p:cBhvr>
                                        <p:cTn id="64" dur="1000" fill="hold"/>
                                        <p:tgtEl>
                                          <p:spTgt spid="111"/>
                                        </p:tgtEl>
                                        <p:attrNameLst>
                                          <p:attrName>ppt_x</p:attrName>
                                        </p:attrNameLst>
                                      </p:cBhvr>
                                      <p:tavLst>
                                        <p:tav tm="0">
                                          <p:val>
                                            <p:strVal val="#ppt_x"/>
                                          </p:val>
                                        </p:tav>
                                        <p:tav tm="100000">
                                          <p:val>
                                            <p:strVal val="#ppt_x"/>
                                          </p:val>
                                        </p:tav>
                                      </p:tavLst>
                                    </p:anim>
                                    <p:anim calcmode="lin" valueType="num">
                                      <p:cBhvr>
                                        <p:cTn id="65" dur="1000" fill="hold"/>
                                        <p:tgtEl>
                                          <p:spTgt spid="111"/>
                                        </p:tgtEl>
                                        <p:attrNameLst>
                                          <p:attrName>ppt_y</p:attrName>
                                        </p:attrNameLst>
                                      </p:cBhvr>
                                      <p:tavLst>
                                        <p:tav tm="0">
                                          <p:val>
                                            <p:strVal val="#ppt_y+.1"/>
                                          </p:val>
                                        </p:tav>
                                        <p:tav tm="100000">
                                          <p:val>
                                            <p:strVal val="#ppt_y"/>
                                          </p:val>
                                        </p:tav>
                                      </p:tavLst>
                                    </p:anim>
                                  </p:childTnLst>
                                </p:cTn>
                              </p:par>
                              <p:par>
                                <p:cTn id="66" presetID="42" presetClass="entr" presetSubtype="0" fill="hold" grpId="0" nodeType="withEffect">
                                  <p:stCondLst>
                                    <p:cond delay="0"/>
                                  </p:stCondLst>
                                  <p:childTnLst>
                                    <p:set>
                                      <p:cBhvr>
                                        <p:cTn id="67" dur="1" fill="hold">
                                          <p:stCondLst>
                                            <p:cond delay="0"/>
                                          </p:stCondLst>
                                        </p:cTn>
                                        <p:tgtEl>
                                          <p:spTgt spid="115"/>
                                        </p:tgtEl>
                                        <p:attrNameLst>
                                          <p:attrName>style.visibility</p:attrName>
                                        </p:attrNameLst>
                                      </p:cBhvr>
                                      <p:to>
                                        <p:strVal val="visible"/>
                                      </p:to>
                                    </p:set>
                                    <p:animEffect transition="in" filter="fade">
                                      <p:cBhvr>
                                        <p:cTn id="68" dur="1000"/>
                                        <p:tgtEl>
                                          <p:spTgt spid="115"/>
                                        </p:tgtEl>
                                      </p:cBhvr>
                                    </p:animEffect>
                                    <p:anim calcmode="lin" valueType="num">
                                      <p:cBhvr>
                                        <p:cTn id="69" dur="1000" fill="hold"/>
                                        <p:tgtEl>
                                          <p:spTgt spid="115"/>
                                        </p:tgtEl>
                                        <p:attrNameLst>
                                          <p:attrName>ppt_x</p:attrName>
                                        </p:attrNameLst>
                                      </p:cBhvr>
                                      <p:tavLst>
                                        <p:tav tm="0">
                                          <p:val>
                                            <p:strVal val="#ppt_x"/>
                                          </p:val>
                                        </p:tav>
                                        <p:tav tm="100000">
                                          <p:val>
                                            <p:strVal val="#ppt_x"/>
                                          </p:val>
                                        </p:tav>
                                      </p:tavLst>
                                    </p:anim>
                                    <p:anim calcmode="lin" valueType="num">
                                      <p:cBhvr>
                                        <p:cTn id="70" dur="1000" fill="hold"/>
                                        <p:tgtEl>
                                          <p:spTgt spid="115"/>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childTnLst>
                                    <p:set>
                                      <p:cBhvr>
                                        <p:cTn id="72" dur="1" fill="hold">
                                          <p:stCondLst>
                                            <p:cond delay="0"/>
                                          </p:stCondLst>
                                        </p:cTn>
                                        <p:tgtEl>
                                          <p:spTgt spid="116"/>
                                        </p:tgtEl>
                                        <p:attrNameLst>
                                          <p:attrName>style.visibility</p:attrName>
                                        </p:attrNameLst>
                                      </p:cBhvr>
                                      <p:to>
                                        <p:strVal val="visible"/>
                                      </p:to>
                                    </p:set>
                                    <p:animEffect transition="in" filter="fade">
                                      <p:cBhvr>
                                        <p:cTn id="73" dur="1000"/>
                                        <p:tgtEl>
                                          <p:spTgt spid="116"/>
                                        </p:tgtEl>
                                      </p:cBhvr>
                                    </p:animEffect>
                                    <p:anim calcmode="lin" valueType="num">
                                      <p:cBhvr>
                                        <p:cTn id="74" dur="1000" fill="hold"/>
                                        <p:tgtEl>
                                          <p:spTgt spid="116"/>
                                        </p:tgtEl>
                                        <p:attrNameLst>
                                          <p:attrName>ppt_x</p:attrName>
                                        </p:attrNameLst>
                                      </p:cBhvr>
                                      <p:tavLst>
                                        <p:tav tm="0">
                                          <p:val>
                                            <p:strVal val="#ppt_x"/>
                                          </p:val>
                                        </p:tav>
                                        <p:tav tm="100000">
                                          <p:val>
                                            <p:strVal val="#ppt_x"/>
                                          </p:val>
                                        </p:tav>
                                      </p:tavLst>
                                    </p:anim>
                                    <p:anim calcmode="lin" valueType="num">
                                      <p:cBhvr>
                                        <p:cTn id="75" dur="1000" fill="hold"/>
                                        <p:tgtEl>
                                          <p:spTgt spid="116"/>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0"/>
                                  </p:stCondLst>
                                  <p:childTnLst>
                                    <p:set>
                                      <p:cBhvr>
                                        <p:cTn id="77" dur="1" fill="hold">
                                          <p:stCondLst>
                                            <p:cond delay="0"/>
                                          </p:stCondLst>
                                        </p:cTn>
                                        <p:tgtEl>
                                          <p:spTgt spid="117"/>
                                        </p:tgtEl>
                                        <p:attrNameLst>
                                          <p:attrName>style.visibility</p:attrName>
                                        </p:attrNameLst>
                                      </p:cBhvr>
                                      <p:to>
                                        <p:strVal val="visible"/>
                                      </p:to>
                                    </p:set>
                                    <p:animEffect transition="in" filter="fade">
                                      <p:cBhvr>
                                        <p:cTn id="78" dur="1000"/>
                                        <p:tgtEl>
                                          <p:spTgt spid="117"/>
                                        </p:tgtEl>
                                      </p:cBhvr>
                                    </p:animEffect>
                                    <p:anim calcmode="lin" valueType="num">
                                      <p:cBhvr>
                                        <p:cTn id="79" dur="1000" fill="hold"/>
                                        <p:tgtEl>
                                          <p:spTgt spid="117"/>
                                        </p:tgtEl>
                                        <p:attrNameLst>
                                          <p:attrName>ppt_x</p:attrName>
                                        </p:attrNameLst>
                                      </p:cBhvr>
                                      <p:tavLst>
                                        <p:tav tm="0">
                                          <p:val>
                                            <p:strVal val="#ppt_x"/>
                                          </p:val>
                                        </p:tav>
                                        <p:tav tm="100000">
                                          <p:val>
                                            <p:strVal val="#ppt_x"/>
                                          </p:val>
                                        </p:tav>
                                      </p:tavLst>
                                    </p:anim>
                                    <p:anim calcmode="lin" valueType="num">
                                      <p:cBhvr>
                                        <p:cTn id="80" dur="1000" fill="hold"/>
                                        <p:tgtEl>
                                          <p:spTgt spid="117"/>
                                        </p:tgtEl>
                                        <p:attrNameLst>
                                          <p:attrName>ppt_y</p:attrName>
                                        </p:attrNameLst>
                                      </p:cBhvr>
                                      <p:tavLst>
                                        <p:tav tm="0">
                                          <p:val>
                                            <p:strVal val="#ppt_y+.1"/>
                                          </p:val>
                                        </p:tav>
                                        <p:tav tm="100000">
                                          <p:val>
                                            <p:strVal val="#ppt_y"/>
                                          </p:val>
                                        </p:tav>
                                      </p:tavLst>
                                    </p:anim>
                                  </p:childTnLst>
                                </p:cTn>
                              </p:par>
                              <p:par>
                                <p:cTn id="81" presetID="42" presetClass="entr" presetSubtype="0" fill="hold" nodeType="withEffect">
                                  <p:stCondLst>
                                    <p:cond delay="0"/>
                                  </p:stCondLst>
                                  <p:childTnLst>
                                    <p:set>
                                      <p:cBhvr>
                                        <p:cTn id="82" dur="1" fill="hold">
                                          <p:stCondLst>
                                            <p:cond delay="0"/>
                                          </p:stCondLst>
                                        </p:cTn>
                                        <p:tgtEl>
                                          <p:spTgt spid="114"/>
                                        </p:tgtEl>
                                        <p:attrNameLst>
                                          <p:attrName>style.visibility</p:attrName>
                                        </p:attrNameLst>
                                      </p:cBhvr>
                                      <p:to>
                                        <p:strVal val="visible"/>
                                      </p:to>
                                    </p:set>
                                    <p:animEffect transition="in" filter="fade">
                                      <p:cBhvr>
                                        <p:cTn id="83" dur="1000"/>
                                        <p:tgtEl>
                                          <p:spTgt spid="114"/>
                                        </p:tgtEl>
                                      </p:cBhvr>
                                    </p:animEffect>
                                    <p:anim calcmode="lin" valueType="num">
                                      <p:cBhvr>
                                        <p:cTn id="84" dur="1000" fill="hold"/>
                                        <p:tgtEl>
                                          <p:spTgt spid="114"/>
                                        </p:tgtEl>
                                        <p:attrNameLst>
                                          <p:attrName>ppt_x</p:attrName>
                                        </p:attrNameLst>
                                      </p:cBhvr>
                                      <p:tavLst>
                                        <p:tav tm="0">
                                          <p:val>
                                            <p:strVal val="#ppt_x"/>
                                          </p:val>
                                        </p:tav>
                                        <p:tav tm="100000">
                                          <p:val>
                                            <p:strVal val="#ppt_x"/>
                                          </p:val>
                                        </p:tav>
                                      </p:tavLst>
                                    </p:anim>
                                    <p:anim calcmode="lin" valueType="num">
                                      <p:cBhvr>
                                        <p:cTn id="85" dur="1000" fill="hold"/>
                                        <p:tgtEl>
                                          <p:spTgt spid="114"/>
                                        </p:tgtEl>
                                        <p:attrNameLst>
                                          <p:attrName>ppt_y</p:attrName>
                                        </p:attrNameLst>
                                      </p:cBhvr>
                                      <p:tavLst>
                                        <p:tav tm="0">
                                          <p:val>
                                            <p:strVal val="#ppt_y+.1"/>
                                          </p:val>
                                        </p:tav>
                                        <p:tav tm="100000">
                                          <p:val>
                                            <p:strVal val="#ppt_y"/>
                                          </p:val>
                                        </p:tav>
                                      </p:tavLst>
                                    </p:anim>
                                  </p:childTnLst>
                                </p:cTn>
                              </p:par>
                            </p:childTnLst>
                          </p:cTn>
                        </p:par>
                        <p:par>
                          <p:cTn id="86" fill="hold">
                            <p:stCondLst>
                              <p:cond delay="4000"/>
                            </p:stCondLst>
                            <p:childTnLst>
                              <p:par>
                                <p:cTn id="87" presetID="42" presetClass="entr" presetSubtype="0" fill="hold" nodeType="afterEffect">
                                  <p:stCondLst>
                                    <p:cond delay="0"/>
                                  </p:stCondLst>
                                  <p:childTnLst>
                                    <p:set>
                                      <p:cBhvr>
                                        <p:cTn id="88" dur="1" fill="hold">
                                          <p:stCondLst>
                                            <p:cond delay="0"/>
                                          </p:stCondLst>
                                        </p:cTn>
                                        <p:tgtEl>
                                          <p:spTgt spid="76"/>
                                        </p:tgtEl>
                                        <p:attrNameLst>
                                          <p:attrName>style.visibility</p:attrName>
                                        </p:attrNameLst>
                                      </p:cBhvr>
                                      <p:to>
                                        <p:strVal val="visible"/>
                                      </p:to>
                                    </p:set>
                                    <p:animEffect transition="in" filter="fade">
                                      <p:cBhvr>
                                        <p:cTn id="89" dur="1000"/>
                                        <p:tgtEl>
                                          <p:spTgt spid="76"/>
                                        </p:tgtEl>
                                      </p:cBhvr>
                                    </p:animEffect>
                                    <p:anim calcmode="lin" valueType="num">
                                      <p:cBhvr>
                                        <p:cTn id="90" dur="1000" fill="hold"/>
                                        <p:tgtEl>
                                          <p:spTgt spid="76"/>
                                        </p:tgtEl>
                                        <p:attrNameLst>
                                          <p:attrName>ppt_x</p:attrName>
                                        </p:attrNameLst>
                                      </p:cBhvr>
                                      <p:tavLst>
                                        <p:tav tm="0">
                                          <p:val>
                                            <p:strVal val="#ppt_x"/>
                                          </p:val>
                                        </p:tav>
                                        <p:tav tm="100000">
                                          <p:val>
                                            <p:strVal val="#ppt_x"/>
                                          </p:val>
                                        </p:tav>
                                      </p:tavLst>
                                    </p:anim>
                                    <p:anim calcmode="lin" valueType="num">
                                      <p:cBhvr>
                                        <p:cTn id="91" dur="1000" fill="hold"/>
                                        <p:tgtEl>
                                          <p:spTgt spid="76"/>
                                        </p:tgtEl>
                                        <p:attrNameLst>
                                          <p:attrName>ppt_y</p:attrName>
                                        </p:attrNameLst>
                                      </p:cBhvr>
                                      <p:tavLst>
                                        <p:tav tm="0">
                                          <p:val>
                                            <p:strVal val="#ppt_y+.1"/>
                                          </p:val>
                                        </p:tav>
                                        <p:tav tm="100000">
                                          <p:val>
                                            <p:strVal val="#ppt_y"/>
                                          </p:val>
                                        </p:tav>
                                      </p:tavLst>
                                    </p:anim>
                                  </p:childTnLst>
                                </p:cTn>
                              </p:par>
                              <p:par>
                                <p:cTn id="92" presetID="42" presetClass="entr" presetSubtype="0"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Effect transition="in" filter="fade">
                                      <p:cBhvr>
                                        <p:cTn id="94" dur="1000"/>
                                        <p:tgtEl>
                                          <p:spTgt spid="81"/>
                                        </p:tgtEl>
                                      </p:cBhvr>
                                    </p:animEffect>
                                    <p:anim calcmode="lin" valueType="num">
                                      <p:cBhvr>
                                        <p:cTn id="95" dur="1000" fill="hold"/>
                                        <p:tgtEl>
                                          <p:spTgt spid="81"/>
                                        </p:tgtEl>
                                        <p:attrNameLst>
                                          <p:attrName>ppt_x</p:attrName>
                                        </p:attrNameLst>
                                      </p:cBhvr>
                                      <p:tavLst>
                                        <p:tav tm="0">
                                          <p:val>
                                            <p:strVal val="#ppt_x"/>
                                          </p:val>
                                        </p:tav>
                                        <p:tav tm="100000">
                                          <p:val>
                                            <p:strVal val="#ppt_x"/>
                                          </p:val>
                                        </p:tav>
                                      </p:tavLst>
                                    </p:anim>
                                    <p:anim calcmode="lin" valueType="num">
                                      <p:cBhvr>
                                        <p:cTn id="96" dur="1000" fill="hold"/>
                                        <p:tgtEl>
                                          <p:spTgt spid="81"/>
                                        </p:tgtEl>
                                        <p:attrNameLst>
                                          <p:attrName>ppt_y</p:attrName>
                                        </p:attrNameLst>
                                      </p:cBhvr>
                                      <p:tavLst>
                                        <p:tav tm="0">
                                          <p:val>
                                            <p:strVal val="#ppt_y+.1"/>
                                          </p:val>
                                        </p:tav>
                                        <p:tav tm="100000">
                                          <p:val>
                                            <p:strVal val="#ppt_y"/>
                                          </p:val>
                                        </p:tav>
                                      </p:tavLst>
                                    </p:anim>
                                  </p:childTnLst>
                                </p:cTn>
                              </p:par>
                              <p:par>
                                <p:cTn id="97" presetID="42" presetClass="entr" presetSubtype="0" fill="hold" grpId="0" nodeType="withEffect">
                                  <p:stCondLst>
                                    <p:cond delay="0"/>
                                  </p:stCondLst>
                                  <p:childTnLst>
                                    <p:set>
                                      <p:cBhvr>
                                        <p:cTn id="98" dur="1" fill="hold">
                                          <p:stCondLst>
                                            <p:cond delay="0"/>
                                          </p:stCondLst>
                                        </p:cTn>
                                        <p:tgtEl>
                                          <p:spTgt spid="119"/>
                                        </p:tgtEl>
                                        <p:attrNameLst>
                                          <p:attrName>style.visibility</p:attrName>
                                        </p:attrNameLst>
                                      </p:cBhvr>
                                      <p:to>
                                        <p:strVal val="visible"/>
                                      </p:to>
                                    </p:set>
                                    <p:animEffect transition="in" filter="fade">
                                      <p:cBhvr>
                                        <p:cTn id="99" dur="1000"/>
                                        <p:tgtEl>
                                          <p:spTgt spid="119"/>
                                        </p:tgtEl>
                                      </p:cBhvr>
                                    </p:animEffect>
                                    <p:anim calcmode="lin" valueType="num">
                                      <p:cBhvr>
                                        <p:cTn id="100" dur="1000" fill="hold"/>
                                        <p:tgtEl>
                                          <p:spTgt spid="119"/>
                                        </p:tgtEl>
                                        <p:attrNameLst>
                                          <p:attrName>ppt_x</p:attrName>
                                        </p:attrNameLst>
                                      </p:cBhvr>
                                      <p:tavLst>
                                        <p:tav tm="0">
                                          <p:val>
                                            <p:strVal val="#ppt_x"/>
                                          </p:val>
                                        </p:tav>
                                        <p:tav tm="100000">
                                          <p:val>
                                            <p:strVal val="#ppt_x"/>
                                          </p:val>
                                        </p:tav>
                                      </p:tavLst>
                                    </p:anim>
                                    <p:anim calcmode="lin" valueType="num">
                                      <p:cBhvr>
                                        <p:cTn id="101" dur="1000" fill="hold"/>
                                        <p:tgtEl>
                                          <p:spTgt spid="119"/>
                                        </p:tgtEl>
                                        <p:attrNameLst>
                                          <p:attrName>ppt_y</p:attrName>
                                        </p:attrNameLst>
                                      </p:cBhvr>
                                      <p:tavLst>
                                        <p:tav tm="0">
                                          <p:val>
                                            <p:strVal val="#ppt_y+.1"/>
                                          </p:val>
                                        </p:tav>
                                        <p:tav tm="100000">
                                          <p:val>
                                            <p:strVal val="#ppt_y"/>
                                          </p:val>
                                        </p:tav>
                                      </p:tavLst>
                                    </p:anim>
                                  </p:childTnLst>
                                </p:cTn>
                              </p:par>
                              <p:par>
                                <p:cTn id="102" presetID="42" presetClass="entr" presetSubtype="0" fill="hold" grpId="0" nodeType="withEffect">
                                  <p:stCondLst>
                                    <p:cond delay="0"/>
                                  </p:stCondLst>
                                  <p:childTnLst>
                                    <p:set>
                                      <p:cBhvr>
                                        <p:cTn id="103" dur="1" fill="hold">
                                          <p:stCondLst>
                                            <p:cond delay="0"/>
                                          </p:stCondLst>
                                        </p:cTn>
                                        <p:tgtEl>
                                          <p:spTgt spid="123"/>
                                        </p:tgtEl>
                                        <p:attrNameLst>
                                          <p:attrName>style.visibility</p:attrName>
                                        </p:attrNameLst>
                                      </p:cBhvr>
                                      <p:to>
                                        <p:strVal val="visible"/>
                                      </p:to>
                                    </p:set>
                                    <p:animEffect transition="in" filter="fade">
                                      <p:cBhvr>
                                        <p:cTn id="104" dur="1000"/>
                                        <p:tgtEl>
                                          <p:spTgt spid="123"/>
                                        </p:tgtEl>
                                      </p:cBhvr>
                                    </p:animEffect>
                                    <p:anim calcmode="lin" valueType="num">
                                      <p:cBhvr>
                                        <p:cTn id="105" dur="1000" fill="hold"/>
                                        <p:tgtEl>
                                          <p:spTgt spid="123"/>
                                        </p:tgtEl>
                                        <p:attrNameLst>
                                          <p:attrName>ppt_x</p:attrName>
                                        </p:attrNameLst>
                                      </p:cBhvr>
                                      <p:tavLst>
                                        <p:tav tm="0">
                                          <p:val>
                                            <p:strVal val="#ppt_x"/>
                                          </p:val>
                                        </p:tav>
                                        <p:tav tm="100000">
                                          <p:val>
                                            <p:strVal val="#ppt_x"/>
                                          </p:val>
                                        </p:tav>
                                      </p:tavLst>
                                    </p:anim>
                                    <p:anim calcmode="lin" valueType="num">
                                      <p:cBhvr>
                                        <p:cTn id="106" dur="1000" fill="hold"/>
                                        <p:tgtEl>
                                          <p:spTgt spid="123"/>
                                        </p:tgtEl>
                                        <p:attrNameLst>
                                          <p:attrName>ppt_y</p:attrName>
                                        </p:attrNameLst>
                                      </p:cBhvr>
                                      <p:tavLst>
                                        <p:tav tm="0">
                                          <p:val>
                                            <p:strVal val="#ppt_y+.1"/>
                                          </p:val>
                                        </p:tav>
                                        <p:tav tm="100000">
                                          <p:val>
                                            <p:strVal val="#ppt_y"/>
                                          </p:val>
                                        </p:tav>
                                      </p:tavLst>
                                    </p:anim>
                                  </p:childTnLst>
                                </p:cTn>
                              </p:par>
                              <p:par>
                                <p:cTn id="107" presetID="42" presetClass="entr" presetSubtype="0" fill="hold" grpId="0" nodeType="withEffect">
                                  <p:stCondLst>
                                    <p:cond delay="0"/>
                                  </p:stCondLst>
                                  <p:childTnLst>
                                    <p:set>
                                      <p:cBhvr>
                                        <p:cTn id="108" dur="1" fill="hold">
                                          <p:stCondLst>
                                            <p:cond delay="0"/>
                                          </p:stCondLst>
                                        </p:cTn>
                                        <p:tgtEl>
                                          <p:spTgt spid="124"/>
                                        </p:tgtEl>
                                        <p:attrNameLst>
                                          <p:attrName>style.visibility</p:attrName>
                                        </p:attrNameLst>
                                      </p:cBhvr>
                                      <p:to>
                                        <p:strVal val="visible"/>
                                      </p:to>
                                    </p:set>
                                    <p:animEffect transition="in" filter="fade">
                                      <p:cBhvr>
                                        <p:cTn id="109" dur="1000"/>
                                        <p:tgtEl>
                                          <p:spTgt spid="124"/>
                                        </p:tgtEl>
                                      </p:cBhvr>
                                    </p:animEffect>
                                    <p:anim calcmode="lin" valueType="num">
                                      <p:cBhvr>
                                        <p:cTn id="110" dur="1000" fill="hold"/>
                                        <p:tgtEl>
                                          <p:spTgt spid="124"/>
                                        </p:tgtEl>
                                        <p:attrNameLst>
                                          <p:attrName>ppt_x</p:attrName>
                                        </p:attrNameLst>
                                      </p:cBhvr>
                                      <p:tavLst>
                                        <p:tav tm="0">
                                          <p:val>
                                            <p:strVal val="#ppt_x"/>
                                          </p:val>
                                        </p:tav>
                                        <p:tav tm="100000">
                                          <p:val>
                                            <p:strVal val="#ppt_x"/>
                                          </p:val>
                                        </p:tav>
                                      </p:tavLst>
                                    </p:anim>
                                    <p:anim calcmode="lin" valueType="num">
                                      <p:cBhvr>
                                        <p:cTn id="111" dur="1000" fill="hold"/>
                                        <p:tgtEl>
                                          <p:spTgt spid="124"/>
                                        </p:tgtEl>
                                        <p:attrNameLst>
                                          <p:attrName>ppt_y</p:attrName>
                                        </p:attrNameLst>
                                      </p:cBhvr>
                                      <p:tavLst>
                                        <p:tav tm="0">
                                          <p:val>
                                            <p:strVal val="#ppt_y+.1"/>
                                          </p:val>
                                        </p:tav>
                                        <p:tav tm="100000">
                                          <p:val>
                                            <p:strVal val="#ppt_y"/>
                                          </p:val>
                                        </p:tav>
                                      </p:tavLst>
                                    </p:anim>
                                  </p:childTnLst>
                                </p:cTn>
                              </p:par>
                              <p:par>
                                <p:cTn id="112" presetID="42" presetClass="entr" presetSubtype="0" fill="hold" grpId="0" nodeType="withEffect">
                                  <p:stCondLst>
                                    <p:cond delay="0"/>
                                  </p:stCondLst>
                                  <p:childTnLst>
                                    <p:set>
                                      <p:cBhvr>
                                        <p:cTn id="113" dur="1" fill="hold">
                                          <p:stCondLst>
                                            <p:cond delay="0"/>
                                          </p:stCondLst>
                                        </p:cTn>
                                        <p:tgtEl>
                                          <p:spTgt spid="125"/>
                                        </p:tgtEl>
                                        <p:attrNameLst>
                                          <p:attrName>style.visibility</p:attrName>
                                        </p:attrNameLst>
                                      </p:cBhvr>
                                      <p:to>
                                        <p:strVal val="visible"/>
                                      </p:to>
                                    </p:set>
                                    <p:animEffect transition="in" filter="fade">
                                      <p:cBhvr>
                                        <p:cTn id="114" dur="1000"/>
                                        <p:tgtEl>
                                          <p:spTgt spid="125"/>
                                        </p:tgtEl>
                                      </p:cBhvr>
                                    </p:animEffect>
                                    <p:anim calcmode="lin" valueType="num">
                                      <p:cBhvr>
                                        <p:cTn id="115" dur="1000" fill="hold"/>
                                        <p:tgtEl>
                                          <p:spTgt spid="125"/>
                                        </p:tgtEl>
                                        <p:attrNameLst>
                                          <p:attrName>ppt_x</p:attrName>
                                        </p:attrNameLst>
                                      </p:cBhvr>
                                      <p:tavLst>
                                        <p:tav tm="0">
                                          <p:val>
                                            <p:strVal val="#ppt_x"/>
                                          </p:val>
                                        </p:tav>
                                        <p:tav tm="100000">
                                          <p:val>
                                            <p:strVal val="#ppt_x"/>
                                          </p:val>
                                        </p:tav>
                                      </p:tavLst>
                                    </p:anim>
                                    <p:anim calcmode="lin" valueType="num">
                                      <p:cBhvr>
                                        <p:cTn id="116" dur="1000" fill="hold"/>
                                        <p:tgtEl>
                                          <p:spTgt spid="125"/>
                                        </p:tgtEl>
                                        <p:attrNameLst>
                                          <p:attrName>ppt_y</p:attrName>
                                        </p:attrNameLst>
                                      </p:cBhvr>
                                      <p:tavLst>
                                        <p:tav tm="0">
                                          <p:val>
                                            <p:strVal val="#ppt_y+.1"/>
                                          </p:val>
                                        </p:tav>
                                        <p:tav tm="100000">
                                          <p:val>
                                            <p:strVal val="#ppt_y"/>
                                          </p:val>
                                        </p:tav>
                                      </p:tavLst>
                                    </p:anim>
                                  </p:childTnLst>
                                </p:cTn>
                              </p:par>
                              <p:par>
                                <p:cTn id="117" presetID="42" presetClass="entr" presetSubtype="0" fill="hold" nodeType="withEffect">
                                  <p:stCondLst>
                                    <p:cond delay="0"/>
                                  </p:stCondLst>
                                  <p:childTnLst>
                                    <p:set>
                                      <p:cBhvr>
                                        <p:cTn id="118" dur="1" fill="hold">
                                          <p:stCondLst>
                                            <p:cond delay="0"/>
                                          </p:stCondLst>
                                        </p:cTn>
                                        <p:tgtEl>
                                          <p:spTgt spid="122"/>
                                        </p:tgtEl>
                                        <p:attrNameLst>
                                          <p:attrName>style.visibility</p:attrName>
                                        </p:attrNameLst>
                                      </p:cBhvr>
                                      <p:to>
                                        <p:strVal val="visible"/>
                                      </p:to>
                                    </p:set>
                                    <p:animEffect transition="in" filter="fade">
                                      <p:cBhvr>
                                        <p:cTn id="119" dur="1000"/>
                                        <p:tgtEl>
                                          <p:spTgt spid="122"/>
                                        </p:tgtEl>
                                      </p:cBhvr>
                                    </p:animEffect>
                                    <p:anim calcmode="lin" valueType="num">
                                      <p:cBhvr>
                                        <p:cTn id="120" dur="1000" fill="hold"/>
                                        <p:tgtEl>
                                          <p:spTgt spid="122"/>
                                        </p:tgtEl>
                                        <p:attrNameLst>
                                          <p:attrName>ppt_x</p:attrName>
                                        </p:attrNameLst>
                                      </p:cBhvr>
                                      <p:tavLst>
                                        <p:tav tm="0">
                                          <p:val>
                                            <p:strVal val="#ppt_x"/>
                                          </p:val>
                                        </p:tav>
                                        <p:tav tm="100000">
                                          <p:val>
                                            <p:strVal val="#ppt_x"/>
                                          </p:val>
                                        </p:tav>
                                      </p:tavLst>
                                    </p:anim>
                                    <p:anim calcmode="lin" valueType="num">
                                      <p:cBhvr>
                                        <p:cTn id="121" dur="1000" fill="hold"/>
                                        <p:tgtEl>
                                          <p:spTgt spid="122"/>
                                        </p:tgtEl>
                                        <p:attrNameLst>
                                          <p:attrName>ppt_y</p:attrName>
                                        </p:attrNameLst>
                                      </p:cBhvr>
                                      <p:tavLst>
                                        <p:tav tm="0">
                                          <p:val>
                                            <p:strVal val="#ppt_y+.1"/>
                                          </p:val>
                                        </p:tav>
                                        <p:tav tm="100000">
                                          <p:val>
                                            <p:strVal val="#ppt_y"/>
                                          </p:val>
                                        </p:tav>
                                      </p:tavLst>
                                    </p:anim>
                                  </p:childTnLst>
                                </p:cTn>
                              </p:par>
                            </p:childTnLst>
                          </p:cTn>
                        </p:par>
                        <p:par>
                          <p:cTn id="122" fill="hold">
                            <p:stCondLst>
                              <p:cond delay="5000"/>
                            </p:stCondLst>
                            <p:childTnLst>
                              <p:par>
                                <p:cTn id="123" presetID="42" presetClass="entr" presetSubtype="0" fill="hold" nodeType="afterEffect">
                                  <p:stCondLst>
                                    <p:cond delay="0"/>
                                  </p:stCondLst>
                                  <p:childTnLst>
                                    <p:set>
                                      <p:cBhvr>
                                        <p:cTn id="124" dur="1" fill="hold">
                                          <p:stCondLst>
                                            <p:cond delay="0"/>
                                          </p:stCondLst>
                                        </p:cTn>
                                        <p:tgtEl>
                                          <p:spTgt spid="78"/>
                                        </p:tgtEl>
                                        <p:attrNameLst>
                                          <p:attrName>style.visibility</p:attrName>
                                        </p:attrNameLst>
                                      </p:cBhvr>
                                      <p:to>
                                        <p:strVal val="visible"/>
                                      </p:to>
                                    </p:set>
                                    <p:animEffect transition="in" filter="fade">
                                      <p:cBhvr>
                                        <p:cTn id="125" dur="1000"/>
                                        <p:tgtEl>
                                          <p:spTgt spid="78"/>
                                        </p:tgtEl>
                                      </p:cBhvr>
                                    </p:animEffect>
                                    <p:anim calcmode="lin" valueType="num">
                                      <p:cBhvr>
                                        <p:cTn id="126" dur="1000" fill="hold"/>
                                        <p:tgtEl>
                                          <p:spTgt spid="78"/>
                                        </p:tgtEl>
                                        <p:attrNameLst>
                                          <p:attrName>ppt_x</p:attrName>
                                        </p:attrNameLst>
                                      </p:cBhvr>
                                      <p:tavLst>
                                        <p:tav tm="0">
                                          <p:val>
                                            <p:strVal val="#ppt_x"/>
                                          </p:val>
                                        </p:tav>
                                        <p:tav tm="100000">
                                          <p:val>
                                            <p:strVal val="#ppt_x"/>
                                          </p:val>
                                        </p:tav>
                                      </p:tavLst>
                                    </p:anim>
                                    <p:anim calcmode="lin" valueType="num">
                                      <p:cBhvr>
                                        <p:cTn id="127" dur="1000" fill="hold"/>
                                        <p:tgtEl>
                                          <p:spTgt spid="78"/>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82"/>
                                        </p:tgtEl>
                                        <p:attrNameLst>
                                          <p:attrName>style.visibility</p:attrName>
                                        </p:attrNameLst>
                                      </p:cBhvr>
                                      <p:to>
                                        <p:strVal val="visible"/>
                                      </p:to>
                                    </p:set>
                                    <p:animEffect transition="in" filter="fade">
                                      <p:cBhvr>
                                        <p:cTn id="130" dur="1000"/>
                                        <p:tgtEl>
                                          <p:spTgt spid="82"/>
                                        </p:tgtEl>
                                      </p:cBhvr>
                                    </p:animEffect>
                                    <p:anim calcmode="lin" valueType="num">
                                      <p:cBhvr>
                                        <p:cTn id="131" dur="1000" fill="hold"/>
                                        <p:tgtEl>
                                          <p:spTgt spid="82"/>
                                        </p:tgtEl>
                                        <p:attrNameLst>
                                          <p:attrName>ppt_x</p:attrName>
                                        </p:attrNameLst>
                                      </p:cBhvr>
                                      <p:tavLst>
                                        <p:tav tm="0">
                                          <p:val>
                                            <p:strVal val="#ppt_x"/>
                                          </p:val>
                                        </p:tav>
                                        <p:tav tm="100000">
                                          <p:val>
                                            <p:strVal val="#ppt_x"/>
                                          </p:val>
                                        </p:tav>
                                      </p:tavLst>
                                    </p:anim>
                                    <p:anim calcmode="lin" valueType="num">
                                      <p:cBhvr>
                                        <p:cTn id="132" dur="1000" fill="hold"/>
                                        <p:tgtEl>
                                          <p:spTgt spid="82"/>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127"/>
                                        </p:tgtEl>
                                        <p:attrNameLst>
                                          <p:attrName>style.visibility</p:attrName>
                                        </p:attrNameLst>
                                      </p:cBhvr>
                                      <p:to>
                                        <p:strVal val="visible"/>
                                      </p:to>
                                    </p:set>
                                    <p:animEffect transition="in" filter="fade">
                                      <p:cBhvr>
                                        <p:cTn id="135" dur="1000"/>
                                        <p:tgtEl>
                                          <p:spTgt spid="127"/>
                                        </p:tgtEl>
                                      </p:cBhvr>
                                    </p:animEffect>
                                    <p:anim calcmode="lin" valueType="num">
                                      <p:cBhvr>
                                        <p:cTn id="136" dur="1000" fill="hold"/>
                                        <p:tgtEl>
                                          <p:spTgt spid="127"/>
                                        </p:tgtEl>
                                        <p:attrNameLst>
                                          <p:attrName>ppt_x</p:attrName>
                                        </p:attrNameLst>
                                      </p:cBhvr>
                                      <p:tavLst>
                                        <p:tav tm="0">
                                          <p:val>
                                            <p:strVal val="#ppt_x"/>
                                          </p:val>
                                        </p:tav>
                                        <p:tav tm="100000">
                                          <p:val>
                                            <p:strVal val="#ppt_x"/>
                                          </p:val>
                                        </p:tav>
                                      </p:tavLst>
                                    </p:anim>
                                    <p:anim calcmode="lin" valueType="num">
                                      <p:cBhvr>
                                        <p:cTn id="137" dur="1000" fill="hold"/>
                                        <p:tgtEl>
                                          <p:spTgt spid="127"/>
                                        </p:tgtEl>
                                        <p:attrNameLst>
                                          <p:attrName>ppt_y</p:attrName>
                                        </p:attrNameLst>
                                      </p:cBhvr>
                                      <p:tavLst>
                                        <p:tav tm="0">
                                          <p:val>
                                            <p:strVal val="#ppt_y+.1"/>
                                          </p:val>
                                        </p:tav>
                                        <p:tav tm="100000">
                                          <p:val>
                                            <p:strVal val="#ppt_y"/>
                                          </p:val>
                                        </p:tav>
                                      </p:tavLst>
                                    </p:anim>
                                  </p:childTnLst>
                                </p:cTn>
                              </p:par>
                              <p:par>
                                <p:cTn id="138" presetID="42" presetClass="entr" presetSubtype="0" fill="hold" grpId="0" nodeType="withEffect">
                                  <p:stCondLst>
                                    <p:cond delay="0"/>
                                  </p:stCondLst>
                                  <p:childTnLst>
                                    <p:set>
                                      <p:cBhvr>
                                        <p:cTn id="139" dur="1" fill="hold">
                                          <p:stCondLst>
                                            <p:cond delay="0"/>
                                          </p:stCondLst>
                                        </p:cTn>
                                        <p:tgtEl>
                                          <p:spTgt spid="131"/>
                                        </p:tgtEl>
                                        <p:attrNameLst>
                                          <p:attrName>style.visibility</p:attrName>
                                        </p:attrNameLst>
                                      </p:cBhvr>
                                      <p:to>
                                        <p:strVal val="visible"/>
                                      </p:to>
                                    </p:set>
                                    <p:animEffect transition="in" filter="fade">
                                      <p:cBhvr>
                                        <p:cTn id="140" dur="1000"/>
                                        <p:tgtEl>
                                          <p:spTgt spid="131"/>
                                        </p:tgtEl>
                                      </p:cBhvr>
                                    </p:animEffect>
                                    <p:anim calcmode="lin" valueType="num">
                                      <p:cBhvr>
                                        <p:cTn id="141" dur="1000" fill="hold"/>
                                        <p:tgtEl>
                                          <p:spTgt spid="131"/>
                                        </p:tgtEl>
                                        <p:attrNameLst>
                                          <p:attrName>ppt_x</p:attrName>
                                        </p:attrNameLst>
                                      </p:cBhvr>
                                      <p:tavLst>
                                        <p:tav tm="0">
                                          <p:val>
                                            <p:strVal val="#ppt_x"/>
                                          </p:val>
                                        </p:tav>
                                        <p:tav tm="100000">
                                          <p:val>
                                            <p:strVal val="#ppt_x"/>
                                          </p:val>
                                        </p:tav>
                                      </p:tavLst>
                                    </p:anim>
                                    <p:anim calcmode="lin" valueType="num">
                                      <p:cBhvr>
                                        <p:cTn id="142" dur="1000" fill="hold"/>
                                        <p:tgtEl>
                                          <p:spTgt spid="131"/>
                                        </p:tgtEl>
                                        <p:attrNameLst>
                                          <p:attrName>ppt_y</p:attrName>
                                        </p:attrNameLst>
                                      </p:cBhvr>
                                      <p:tavLst>
                                        <p:tav tm="0">
                                          <p:val>
                                            <p:strVal val="#ppt_y+.1"/>
                                          </p:val>
                                        </p:tav>
                                        <p:tav tm="100000">
                                          <p:val>
                                            <p:strVal val="#ppt_y"/>
                                          </p:val>
                                        </p:tav>
                                      </p:tavLst>
                                    </p:anim>
                                  </p:childTnLst>
                                </p:cTn>
                              </p:par>
                              <p:par>
                                <p:cTn id="143" presetID="42" presetClass="entr" presetSubtype="0" fill="hold" grpId="0" nodeType="withEffect">
                                  <p:stCondLst>
                                    <p:cond delay="0"/>
                                  </p:stCondLst>
                                  <p:childTnLst>
                                    <p:set>
                                      <p:cBhvr>
                                        <p:cTn id="144" dur="1" fill="hold">
                                          <p:stCondLst>
                                            <p:cond delay="0"/>
                                          </p:stCondLst>
                                        </p:cTn>
                                        <p:tgtEl>
                                          <p:spTgt spid="132"/>
                                        </p:tgtEl>
                                        <p:attrNameLst>
                                          <p:attrName>style.visibility</p:attrName>
                                        </p:attrNameLst>
                                      </p:cBhvr>
                                      <p:to>
                                        <p:strVal val="visible"/>
                                      </p:to>
                                    </p:set>
                                    <p:animEffect transition="in" filter="fade">
                                      <p:cBhvr>
                                        <p:cTn id="145" dur="1000"/>
                                        <p:tgtEl>
                                          <p:spTgt spid="132"/>
                                        </p:tgtEl>
                                      </p:cBhvr>
                                    </p:animEffect>
                                    <p:anim calcmode="lin" valueType="num">
                                      <p:cBhvr>
                                        <p:cTn id="146" dur="1000" fill="hold"/>
                                        <p:tgtEl>
                                          <p:spTgt spid="132"/>
                                        </p:tgtEl>
                                        <p:attrNameLst>
                                          <p:attrName>ppt_x</p:attrName>
                                        </p:attrNameLst>
                                      </p:cBhvr>
                                      <p:tavLst>
                                        <p:tav tm="0">
                                          <p:val>
                                            <p:strVal val="#ppt_x"/>
                                          </p:val>
                                        </p:tav>
                                        <p:tav tm="100000">
                                          <p:val>
                                            <p:strVal val="#ppt_x"/>
                                          </p:val>
                                        </p:tav>
                                      </p:tavLst>
                                    </p:anim>
                                    <p:anim calcmode="lin" valueType="num">
                                      <p:cBhvr>
                                        <p:cTn id="147" dur="1000" fill="hold"/>
                                        <p:tgtEl>
                                          <p:spTgt spid="132"/>
                                        </p:tgtEl>
                                        <p:attrNameLst>
                                          <p:attrName>ppt_y</p:attrName>
                                        </p:attrNameLst>
                                      </p:cBhvr>
                                      <p:tavLst>
                                        <p:tav tm="0">
                                          <p:val>
                                            <p:strVal val="#ppt_y+.1"/>
                                          </p:val>
                                        </p:tav>
                                        <p:tav tm="100000">
                                          <p:val>
                                            <p:strVal val="#ppt_y"/>
                                          </p:val>
                                        </p:tav>
                                      </p:tavLst>
                                    </p:anim>
                                  </p:childTnLst>
                                </p:cTn>
                              </p:par>
                              <p:par>
                                <p:cTn id="148" presetID="42" presetClass="entr" presetSubtype="0" fill="hold" grpId="0" nodeType="withEffect">
                                  <p:stCondLst>
                                    <p:cond delay="0"/>
                                  </p:stCondLst>
                                  <p:childTnLst>
                                    <p:set>
                                      <p:cBhvr>
                                        <p:cTn id="149" dur="1" fill="hold">
                                          <p:stCondLst>
                                            <p:cond delay="0"/>
                                          </p:stCondLst>
                                        </p:cTn>
                                        <p:tgtEl>
                                          <p:spTgt spid="133"/>
                                        </p:tgtEl>
                                        <p:attrNameLst>
                                          <p:attrName>style.visibility</p:attrName>
                                        </p:attrNameLst>
                                      </p:cBhvr>
                                      <p:to>
                                        <p:strVal val="visible"/>
                                      </p:to>
                                    </p:set>
                                    <p:animEffect transition="in" filter="fade">
                                      <p:cBhvr>
                                        <p:cTn id="150" dur="1000"/>
                                        <p:tgtEl>
                                          <p:spTgt spid="133"/>
                                        </p:tgtEl>
                                      </p:cBhvr>
                                    </p:animEffect>
                                    <p:anim calcmode="lin" valueType="num">
                                      <p:cBhvr>
                                        <p:cTn id="151" dur="1000" fill="hold"/>
                                        <p:tgtEl>
                                          <p:spTgt spid="133"/>
                                        </p:tgtEl>
                                        <p:attrNameLst>
                                          <p:attrName>ppt_x</p:attrName>
                                        </p:attrNameLst>
                                      </p:cBhvr>
                                      <p:tavLst>
                                        <p:tav tm="0">
                                          <p:val>
                                            <p:strVal val="#ppt_x"/>
                                          </p:val>
                                        </p:tav>
                                        <p:tav tm="100000">
                                          <p:val>
                                            <p:strVal val="#ppt_x"/>
                                          </p:val>
                                        </p:tav>
                                      </p:tavLst>
                                    </p:anim>
                                    <p:anim calcmode="lin" valueType="num">
                                      <p:cBhvr>
                                        <p:cTn id="152" dur="1000" fill="hold"/>
                                        <p:tgtEl>
                                          <p:spTgt spid="133"/>
                                        </p:tgtEl>
                                        <p:attrNameLst>
                                          <p:attrName>ppt_y</p:attrName>
                                        </p:attrNameLst>
                                      </p:cBhvr>
                                      <p:tavLst>
                                        <p:tav tm="0">
                                          <p:val>
                                            <p:strVal val="#ppt_y+.1"/>
                                          </p:val>
                                        </p:tav>
                                        <p:tav tm="100000">
                                          <p:val>
                                            <p:strVal val="#ppt_y"/>
                                          </p:val>
                                        </p:tav>
                                      </p:tavLst>
                                    </p:anim>
                                  </p:childTnLst>
                                </p:cTn>
                              </p:par>
                              <p:par>
                                <p:cTn id="153" presetID="42" presetClass="entr" presetSubtype="0" fill="hold" nodeType="withEffect">
                                  <p:stCondLst>
                                    <p:cond delay="0"/>
                                  </p:stCondLst>
                                  <p:childTnLst>
                                    <p:set>
                                      <p:cBhvr>
                                        <p:cTn id="154" dur="1" fill="hold">
                                          <p:stCondLst>
                                            <p:cond delay="0"/>
                                          </p:stCondLst>
                                        </p:cTn>
                                        <p:tgtEl>
                                          <p:spTgt spid="130"/>
                                        </p:tgtEl>
                                        <p:attrNameLst>
                                          <p:attrName>style.visibility</p:attrName>
                                        </p:attrNameLst>
                                      </p:cBhvr>
                                      <p:to>
                                        <p:strVal val="visible"/>
                                      </p:to>
                                    </p:set>
                                    <p:animEffect transition="in" filter="fade">
                                      <p:cBhvr>
                                        <p:cTn id="155" dur="1000"/>
                                        <p:tgtEl>
                                          <p:spTgt spid="130"/>
                                        </p:tgtEl>
                                      </p:cBhvr>
                                    </p:animEffect>
                                    <p:anim calcmode="lin" valueType="num">
                                      <p:cBhvr>
                                        <p:cTn id="156" dur="1000" fill="hold"/>
                                        <p:tgtEl>
                                          <p:spTgt spid="130"/>
                                        </p:tgtEl>
                                        <p:attrNameLst>
                                          <p:attrName>ppt_x</p:attrName>
                                        </p:attrNameLst>
                                      </p:cBhvr>
                                      <p:tavLst>
                                        <p:tav tm="0">
                                          <p:val>
                                            <p:strVal val="#ppt_x"/>
                                          </p:val>
                                        </p:tav>
                                        <p:tav tm="100000">
                                          <p:val>
                                            <p:strVal val="#ppt_x"/>
                                          </p:val>
                                        </p:tav>
                                      </p:tavLst>
                                    </p:anim>
                                    <p:anim calcmode="lin" valueType="num">
                                      <p:cBhvr>
                                        <p:cTn id="157" dur="1000" fill="hold"/>
                                        <p:tgtEl>
                                          <p:spTgt spid="130"/>
                                        </p:tgtEl>
                                        <p:attrNameLst>
                                          <p:attrName>ppt_y</p:attrName>
                                        </p:attrNameLst>
                                      </p:cBhvr>
                                      <p:tavLst>
                                        <p:tav tm="0">
                                          <p:val>
                                            <p:strVal val="#ppt_y+.1"/>
                                          </p:val>
                                        </p:tav>
                                        <p:tav tm="100000">
                                          <p:val>
                                            <p:strVal val="#ppt_y"/>
                                          </p:val>
                                        </p:tav>
                                      </p:tavLst>
                                    </p:anim>
                                  </p:childTnLst>
                                </p:cTn>
                              </p:par>
                              <p:par>
                                <p:cTn id="158" presetID="10" presetClass="entr" presetSubtype="0" fill="hold" grpId="0" nodeType="withEffect">
                                  <p:stCondLst>
                                    <p:cond delay="0"/>
                                  </p:stCondLst>
                                  <p:childTnLst>
                                    <p:set>
                                      <p:cBhvr>
                                        <p:cTn id="159" dur="1" fill="hold">
                                          <p:stCondLst>
                                            <p:cond delay="0"/>
                                          </p:stCondLst>
                                        </p:cTn>
                                        <p:tgtEl>
                                          <p:spTgt spid="2"/>
                                        </p:tgtEl>
                                        <p:attrNameLst>
                                          <p:attrName>style.visibility</p:attrName>
                                        </p:attrNameLst>
                                      </p:cBhvr>
                                      <p:to>
                                        <p:strVal val="visible"/>
                                      </p:to>
                                    </p:set>
                                    <p:animEffect transition="in" filter="fade">
                                      <p:cBhvr>
                                        <p:cTn id="160"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80" grpId="0" bldLvl="0" animBg="1"/>
      <p:bldP spid="81" grpId="0" bldLvl="0" animBg="1"/>
      <p:bldP spid="82" grpId="0" bldLvl="0" animBg="1"/>
      <p:bldP spid="111" grpId="0"/>
      <p:bldP spid="115" grpId="0" bldLvl="0" animBg="1"/>
      <p:bldP spid="116" grpId="0" bldLvl="0" animBg="1"/>
      <p:bldP spid="117" grpId="0" bldLvl="0" animBg="1"/>
      <p:bldP spid="119" grpId="0"/>
      <p:bldP spid="123" grpId="0" bldLvl="0" animBg="1"/>
      <p:bldP spid="124" grpId="0" bldLvl="0" animBg="1"/>
      <p:bldP spid="125" grpId="0" bldLvl="0" animBg="1"/>
      <p:bldP spid="127" grpId="0"/>
      <p:bldP spid="131" grpId="0" bldLvl="0" animBg="1"/>
      <p:bldP spid="132" grpId="0" bldLvl="0" animBg="1"/>
      <p:bldP spid="133" grpId="0" bldLvl="0" animBg="1"/>
      <p:bldP spid="79" grpId="0" bldLvl="0" animBg="1"/>
      <p:bldP spid="89" grpId="0"/>
      <p:bldP spid="103" grpId="0" bldLvl="0" animBg="1"/>
      <p:bldP spid="104" grpId="0" bldLvl="0" animBg="1"/>
      <p:bldP spid="105" grpId="0" bldLvl="0" animBg="1"/>
      <p:bldP spid="2"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椭圆 34"/>
          <p:cNvSpPr/>
          <p:nvPr/>
        </p:nvSpPr>
        <p:spPr>
          <a:xfrm>
            <a:off x="9010650" y="-4128056"/>
            <a:ext cx="7353300" cy="7353300"/>
          </a:xfrm>
          <a:prstGeom prst="ellipse">
            <a:avLst/>
          </a:prstGeom>
          <a:solidFill>
            <a:srgbClr val="08AEE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6" name="椭圆 35"/>
          <p:cNvSpPr/>
          <p:nvPr/>
        </p:nvSpPr>
        <p:spPr>
          <a:xfrm>
            <a:off x="11382949" y="600944"/>
            <a:ext cx="4160659" cy="4160659"/>
          </a:xfrm>
          <a:prstGeom prst="ellipse">
            <a:avLst/>
          </a:prstGeom>
          <a:solidFill>
            <a:srgbClr val="2AF598">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 name="文本框 1"/>
          <p:cNvSpPr txBox="1"/>
          <p:nvPr/>
        </p:nvSpPr>
        <p:spPr>
          <a:xfrm>
            <a:off x="404131" y="320327"/>
            <a:ext cx="5691869" cy="1323439"/>
          </a:xfrm>
          <a:prstGeom prst="rect">
            <a:avLst/>
          </a:prstGeom>
          <a:noFill/>
        </p:spPr>
        <p:txBody>
          <a:bodyPr wrap="square" rtlCol="0">
            <a:spAutoFit/>
          </a:bodyPr>
          <a:lstStyle/>
          <a:p>
            <a:r>
              <a:rPr lang="en-US" altLang="zh-CN" sz="8000" dirty="0">
                <a:solidFill>
                  <a:schemeClr val="tx1">
                    <a:lumMod val="50000"/>
                    <a:lumOff val="50000"/>
                  </a:schemeClr>
                </a:solidFill>
                <a:latin typeface="+mj-ea"/>
                <a:ea typeface="+mj-ea"/>
              </a:rPr>
              <a:t>CONTENTS</a:t>
            </a:r>
            <a:endParaRPr lang="zh-CN" altLang="en-US" sz="8000" dirty="0">
              <a:gradFill>
                <a:gsLst>
                  <a:gs pos="0">
                    <a:srgbClr val="08AEEA"/>
                  </a:gs>
                  <a:gs pos="100000">
                    <a:srgbClr val="2AF598"/>
                  </a:gs>
                </a:gsLst>
                <a:lin ang="2700000" scaled="0"/>
              </a:gradFill>
              <a:latin typeface="+mj-ea"/>
              <a:ea typeface="+mj-ea"/>
            </a:endParaRPr>
          </a:p>
        </p:txBody>
      </p:sp>
      <p:sp>
        <p:nvSpPr>
          <p:cNvPr id="5" name="文本框 4"/>
          <p:cNvSpPr txBox="1"/>
          <p:nvPr/>
        </p:nvSpPr>
        <p:spPr>
          <a:xfrm>
            <a:off x="7694760" y="2158054"/>
            <a:ext cx="4094480" cy="521970"/>
          </a:xfrm>
          <a:prstGeom prst="rect">
            <a:avLst/>
          </a:prstGeom>
          <a:noFill/>
        </p:spPr>
        <p:txBody>
          <a:bodyPr wrap="none" rtlCol="0">
            <a:spAutoFit/>
          </a:bodyPr>
          <a:lstStyle/>
          <a:p>
            <a:pPr algn="l"/>
            <a:r>
              <a:rPr lang="zh-CN" altLang="en-US" sz="2800" dirty="0">
                <a:solidFill>
                  <a:schemeClr val="tx1">
                    <a:lumMod val="85000"/>
                    <a:lumOff val="15000"/>
                  </a:schemeClr>
                </a:solidFill>
                <a:sym typeface="+mn-ea"/>
              </a:rPr>
              <a:t>物联网</a:t>
            </a:r>
            <a:r>
              <a:rPr lang="zh-CN" altLang="en-US" sz="2800" dirty="0">
                <a:solidFill>
                  <a:schemeClr val="tx1">
                    <a:lumMod val="85000"/>
                    <a:lumOff val="15000"/>
                  </a:schemeClr>
                </a:solidFill>
              </a:rPr>
              <a:t>和</a:t>
            </a:r>
            <a:r>
              <a:rPr lang="zh-CN" altLang="en-US" sz="2800" dirty="0">
                <a:solidFill>
                  <a:schemeClr val="tx1">
                    <a:lumMod val="85000"/>
                    <a:lumOff val="15000"/>
                  </a:schemeClr>
                </a:solidFill>
                <a:sym typeface="+mn-ea"/>
              </a:rPr>
              <a:t>智慧城市</a:t>
            </a:r>
            <a:r>
              <a:rPr lang="zh-CN" altLang="en-US" sz="2800" dirty="0">
                <a:solidFill>
                  <a:schemeClr val="tx1">
                    <a:lumMod val="85000"/>
                    <a:lumOff val="15000"/>
                  </a:schemeClr>
                </a:solidFill>
              </a:rPr>
              <a:t>的内涵</a:t>
            </a:r>
            <a:endParaRPr lang="zh-CN" altLang="en-US" sz="2800" dirty="0">
              <a:solidFill>
                <a:schemeClr val="tx1">
                  <a:lumMod val="85000"/>
                  <a:lumOff val="15000"/>
                </a:schemeClr>
              </a:solidFill>
            </a:endParaRPr>
          </a:p>
        </p:txBody>
      </p:sp>
      <p:grpSp>
        <p:nvGrpSpPr>
          <p:cNvPr id="6" name="组合 5"/>
          <p:cNvGrpSpPr/>
          <p:nvPr/>
        </p:nvGrpSpPr>
        <p:grpSpPr>
          <a:xfrm>
            <a:off x="6618930" y="1968828"/>
            <a:ext cx="901673" cy="901673"/>
            <a:chOff x="6618930" y="1968828"/>
            <a:chExt cx="901673" cy="901673"/>
          </a:xfrm>
        </p:grpSpPr>
        <p:sp>
          <p:nvSpPr>
            <p:cNvPr id="4" name="文本框 3"/>
            <p:cNvSpPr txBox="1"/>
            <p:nvPr/>
          </p:nvSpPr>
          <p:spPr>
            <a:xfrm>
              <a:off x="6793087" y="2158054"/>
              <a:ext cx="553357" cy="523220"/>
            </a:xfrm>
            <a:prstGeom prst="rect">
              <a:avLst/>
            </a:prstGeom>
            <a:noFill/>
          </p:spPr>
          <p:txBody>
            <a:bodyPr wrap="none" rtlCol="0">
              <a:spAutoFit/>
            </a:bodyPr>
            <a:lstStyle/>
            <a:p>
              <a:pPr algn="ctr"/>
              <a:r>
                <a:rPr lang="en-US" altLang="zh-CN" sz="2800" dirty="0">
                  <a:solidFill>
                    <a:schemeClr val="tx1">
                      <a:lumMod val="85000"/>
                      <a:lumOff val="15000"/>
                    </a:schemeClr>
                  </a:solidFill>
                </a:rPr>
                <a:t>01</a:t>
              </a:r>
              <a:endParaRPr lang="zh-CN" altLang="en-US" sz="2800" dirty="0">
                <a:solidFill>
                  <a:schemeClr val="tx1">
                    <a:lumMod val="85000"/>
                    <a:lumOff val="15000"/>
                  </a:schemeClr>
                </a:solidFill>
              </a:endParaRPr>
            </a:p>
          </p:txBody>
        </p:sp>
        <p:sp>
          <p:nvSpPr>
            <p:cNvPr id="7" name="椭圆 6"/>
            <p:cNvSpPr/>
            <p:nvPr/>
          </p:nvSpPr>
          <p:spPr>
            <a:xfrm>
              <a:off x="6618930" y="1968828"/>
              <a:ext cx="901673" cy="901673"/>
            </a:xfrm>
            <a:prstGeom prst="ellipse">
              <a:avLst/>
            </a:prstGeom>
            <a:noFill/>
            <a:ln>
              <a:gradFill>
                <a:gsLst>
                  <a:gs pos="0">
                    <a:srgbClr val="08AEEA"/>
                  </a:gs>
                  <a:gs pos="100000">
                    <a:srgbClr val="2AF598"/>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4" name="文本框 13"/>
          <p:cNvSpPr txBox="1"/>
          <p:nvPr/>
        </p:nvSpPr>
        <p:spPr>
          <a:xfrm>
            <a:off x="7694760" y="3769215"/>
            <a:ext cx="3383280" cy="521970"/>
          </a:xfrm>
          <a:prstGeom prst="rect">
            <a:avLst/>
          </a:prstGeom>
          <a:noFill/>
        </p:spPr>
        <p:txBody>
          <a:bodyPr wrap="none" rtlCol="0">
            <a:spAutoFit/>
          </a:bodyPr>
          <a:lstStyle/>
          <a:p>
            <a:r>
              <a:rPr lang="zh-CN" sz="2800" dirty="0">
                <a:solidFill>
                  <a:schemeClr val="tx1">
                    <a:lumMod val="85000"/>
                    <a:lumOff val="15000"/>
                  </a:schemeClr>
                </a:solidFill>
              </a:rPr>
              <a:t>广域物联网发展现状</a:t>
            </a:r>
            <a:endParaRPr lang="zh-CN" sz="2800" dirty="0">
              <a:solidFill>
                <a:schemeClr val="tx1">
                  <a:lumMod val="85000"/>
                  <a:lumOff val="15000"/>
                </a:schemeClr>
              </a:solidFill>
            </a:endParaRPr>
          </a:p>
        </p:txBody>
      </p:sp>
      <p:grpSp>
        <p:nvGrpSpPr>
          <p:cNvPr id="8" name="组合 7"/>
          <p:cNvGrpSpPr/>
          <p:nvPr/>
        </p:nvGrpSpPr>
        <p:grpSpPr>
          <a:xfrm>
            <a:off x="6618930" y="3579989"/>
            <a:ext cx="901673" cy="901673"/>
            <a:chOff x="6618930" y="3579989"/>
            <a:chExt cx="901673" cy="901673"/>
          </a:xfrm>
        </p:grpSpPr>
        <p:sp>
          <p:nvSpPr>
            <p:cNvPr id="13" name="文本框 12"/>
            <p:cNvSpPr txBox="1"/>
            <p:nvPr/>
          </p:nvSpPr>
          <p:spPr>
            <a:xfrm>
              <a:off x="6793087" y="3769215"/>
              <a:ext cx="553357" cy="523220"/>
            </a:xfrm>
            <a:prstGeom prst="rect">
              <a:avLst/>
            </a:prstGeom>
            <a:noFill/>
          </p:spPr>
          <p:txBody>
            <a:bodyPr wrap="none" rtlCol="0">
              <a:spAutoFit/>
            </a:bodyPr>
            <a:lstStyle/>
            <a:p>
              <a:pPr algn="ctr"/>
              <a:r>
                <a:rPr lang="en-US" altLang="zh-CN" sz="2800" dirty="0">
                  <a:solidFill>
                    <a:schemeClr val="tx1">
                      <a:lumMod val="85000"/>
                      <a:lumOff val="15000"/>
                    </a:schemeClr>
                  </a:solidFill>
                </a:rPr>
                <a:t>02</a:t>
              </a:r>
              <a:endParaRPr lang="zh-CN" altLang="en-US" sz="2800" dirty="0">
                <a:solidFill>
                  <a:schemeClr val="tx1">
                    <a:lumMod val="85000"/>
                    <a:lumOff val="15000"/>
                  </a:schemeClr>
                </a:solidFill>
              </a:endParaRPr>
            </a:p>
          </p:txBody>
        </p:sp>
        <p:sp>
          <p:nvSpPr>
            <p:cNvPr id="15" name="椭圆 14"/>
            <p:cNvSpPr/>
            <p:nvPr/>
          </p:nvSpPr>
          <p:spPr>
            <a:xfrm>
              <a:off x="6618930" y="3579989"/>
              <a:ext cx="901673" cy="901673"/>
            </a:xfrm>
            <a:prstGeom prst="ellipse">
              <a:avLst/>
            </a:prstGeom>
            <a:noFill/>
            <a:ln>
              <a:gradFill>
                <a:gsLst>
                  <a:gs pos="0">
                    <a:srgbClr val="08AEEA"/>
                  </a:gs>
                  <a:gs pos="100000">
                    <a:srgbClr val="2AF598"/>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sp>
        <p:nvSpPr>
          <p:cNvPr id="18" name="文本框 17"/>
          <p:cNvSpPr txBox="1"/>
          <p:nvPr/>
        </p:nvSpPr>
        <p:spPr>
          <a:xfrm>
            <a:off x="7694760" y="5380378"/>
            <a:ext cx="1960880" cy="521970"/>
          </a:xfrm>
          <a:prstGeom prst="rect">
            <a:avLst/>
          </a:prstGeom>
          <a:noFill/>
        </p:spPr>
        <p:txBody>
          <a:bodyPr wrap="none" rtlCol="0">
            <a:spAutoFit/>
          </a:bodyPr>
          <a:lstStyle/>
          <a:p>
            <a:r>
              <a:rPr lang="zh-CN" sz="2800" dirty="0">
                <a:solidFill>
                  <a:schemeClr val="tx1">
                    <a:lumMod val="85000"/>
                    <a:lumOff val="15000"/>
                  </a:schemeClr>
                </a:solidFill>
              </a:rPr>
              <a:t>物联网安全</a:t>
            </a:r>
            <a:endParaRPr lang="zh-CN" sz="2800" dirty="0">
              <a:solidFill>
                <a:schemeClr val="tx1">
                  <a:lumMod val="85000"/>
                  <a:lumOff val="15000"/>
                </a:schemeClr>
              </a:solidFill>
            </a:endParaRPr>
          </a:p>
        </p:txBody>
      </p:sp>
      <p:grpSp>
        <p:nvGrpSpPr>
          <p:cNvPr id="9" name="组合 8"/>
          <p:cNvGrpSpPr/>
          <p:nvPr/>
        </p:nvGrpSpPr>
        <p:grpSpPr>
          <a:xfrm>
            <a:off x="6618930" y="5191152"/>
            <a:ext cx="901673" cy="901673"/>
            <a:chOff x="6618930" y="5191152"/>
            <a:chExt cx="901673" cy="901673"/>
          </a:xfrm>
        </p:grpSpPr>
        <p:sp>
          <p:nvSpPr>
            <p:cNvPr id="17" name="文本框 16"/>
            <p:cNvSpPr txBox="1"/>
            <p:nvPr/>
          </p:nvSpPr>
          <p:spPr>
            <a:xfrm>
              <a:off x="6793087" y="5380378"/>
              <a:ext cx="553357" cy="523220"/>
            </a:xfrm>
            <a:prstGeom prst="rect">
              <a:avLst/>
            </a:prstGeom>
            <a:noFill/>
          </p:spPr>
          <p:txBody>
            <a:bodyPr wrap="none" rtlCol="0">
              <a:spAutoFit/>
            </a:bodyPr>
            <a:lstStyle/>
            <a:p>
              <a:pPr algn="ctr"/>
              <a:r>
                <a:rPr lang="en-US" altLang="zh-CN" sz="2800" dirty="0">
                  <a:solidFill>
                    <a:schemeClr val="tx1">
                      <a:lumMod val="85000"/>
                      <a:lumOff val="15000"/>
                    </a:schemeClr>
                  </a:solidFill>
                </a:rPr>
                <a:t>03</a:t>
              </a:r>
              <a:endParaRPr lang="zh-CN" altLang="en-US" sz="2800" dirty="0">
                <a:solidFill>
                  <a:schemeClr val="tx1">
                    <a:lumMod val="85000"/>
                    <a:lumOff val="15000"/>
                  </a:schemeClr>
                </a:solidFill>
              </a:endParaRPr>
            </a:p>
          </p:txBody>
        </p:sp>
        <p:sp>
          <p:nvSpPr>
            <p:cNvPr id="19" name="椭圆 18"/>
            <p:cNvSpPr/>
            <p:nvPr/>
          </p:nvSpPr>
          <p:spPr>
            <a:xfrm>
              <a:off x="6618930" y="5191152"/>
              <a:ext cx="901673" cy="901673"/>
            </a:xfrm>
            <a:prstGeom prst="ellipse">
              <a:avLst/>
            </a:prstGeom>
            <a:noFill/>
            <a:ln>
              <a:gradFill>
                <a:gsLst>
                  <a:gs pos="0">
                    <a:srgbClr val="08AEEA"/>
                  </a:gs>
                  <a:gs pos="100000">
                    <a:srgbClr val="2AF598"/>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cxnSp>
        <p:nvCxnSpPr>
          <p:cNvPr id="25" name="直接连接符 24"/>
          <p:cNvCxnSpPr>
            <a:stCxn id="7" idx="2"/>
          </p:cNvCxnSpPr>
          <p:nvPr/>
        </p:nvCxnSpPr>
        <p:spPr>
          <a:xfrm flipH="1" flipV="1">
            <a:off x="1171224" y="2419664"/>
            <a:ext cx="5447706" cy="1"/>
          </a:xfrm>
          <a:prstGeom prst="line">
            <a:avLst/>
          </a:prstGeom>
          <a:ln w="12700">
            <a:gradFill>
              <a:gsLst>
                <a:gs pos="0">
                  <a:srgbClr val="08AEEA"/>
                </a:gs>
                <a:gs pos="100000">
                  <a:srgbClr val="2AF598"/>
                </a:gs>
              </a:gsLst>
              <a:lin ang="0" scaled="0"/>
            </a:gradFill>
          </a:ln>
        </p:spPr>
        <p:style>
          <a:lnRef idx="1">
            <a:schemeClr val="accent1"/>
          </a:lnRef>
          <a:fillRef idx="0">
            <a:schemeClr val="accent1"/>
          </a:fillRef>
          <a:effectRef idx="0">
            <a:schemeClr val="accent1"/>
          </a:effectRef>
          <a:fontRef idx="minor">
            <a:schemeClr val="tx1"/>
          </a:fontRef>
        </p:style>
      </p:cxnSp>
      <p:sp>
        <p:nvSpPr>
          <p:cNvPr id="3" name="圆: 空心 2"/>
          <p:cNvSpPr/>
          <p:nvPr/>
        </p:nvSpPr>
        <p:spPr>
          <a:xfrm>
            <a:off x="-3715101" y="1923075"/>
            <a:ext cx="7400352" cy="7400352"/>
          </a:xfrm>
          <a:prstGeom prst="donut">
            <a:avLst>
              <a:gd name="adj" fmla="val 5729"/>
            </a:avLst>
          </a:prstGeom>
          <a:gradFill>
            <a:gsLst>
              <a:gs pos="0">
                <a:srgbClr val="08AEEA"/>
              </a:gs>
              <a:gs pos="100000">
                <a:srgbClr val="2AF598"/>
              </a:gs>
            </a:gsLst>
            <a:lin ang="2700000" scaled="0"/>
          </a:gradFill>
          <a:ln>
            <a:noFill/>
          </a:ln>
          <a:effectLst>
            <a:outerShdw blurRad="317500" dist="114300" dir="5400000" algn="t" rotWithShape="0">
              <a:srgbClr val="21E3D2">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26" name="直接连接符 25"/>
          <p:cNvCxnSpPr>
            <a:stCxn id="15" idx="2"/>
          </p:cNvCxnSpPr>
          <p:nvPr/>
        </p:nvCxnSpPr>
        <p:spPr>
          <a:xfrm flipH="1" flipV="1">
            <a:off x="3250066" y="4012090"/>
            <a:ext cx="3368864" cy="18736"/>
          </a:xfrm>
          <a:prstGeom prst="line">
            <a:avLst/>
          </a:prstGeom>
          <a:ln w="12700">
            <a:gradFill>
              <a:gsLst>
                <a:gs pos="0">
                  <a:srgbClr val="08AEEA"/>
                </a:gs>
                <a:gs pos="100000">
                  <a:srgbClr val="2AF598"/>
                </a:gs>
              </a:gsLst>
              <a:lin ang="0" scaled="0"/>
            </a:gra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19" idx="2"/>
          </p:cNvCxnSpPr>
          <p:nvPr/>
        </p:nvCxnSpPr>
        <p:spPr>
          <a:xfrm flipH="1" flipV="1">
            <a:off x="3568700" y="5623251"/>
            <a:ext cx="3050230" cy="18738"/>
          </a:xfrm>
          <a:prstGeom prst="line">
            <a:avLst/>
          </a:prstGeom>
          <a:ln w="12700">
            <a:gradFill>
              <a:gsLst>
                <a:gs pos="0">
                  <a:srgbClr val="08AEEA"/>
                </a:gs>
                <a:gs pos="100000">
                  <a:srgbClr val="2AF598"/>
                </a:gs>
              </a:gsLst>
              <a:lin ang="0" scaled="0"/>
            </a:gra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114300" y="982046"/>
            <a:ext cx="690276"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wipe(left)">
                                      <p:cBhvr>
                                        <p:cTn id="7" dur="500"/>
                                        <p:tgtEl>
                                          <p:spTgt spid="31"/>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1000"/>
                                        <p:tgtEl>
                                          <p:spTgt spid="2"/>
                                        </p:tgtEl>
                                      </p:cBhvr>
                                    </p:animEffect>
                                  </p:childTnLst>
                                </p:cTn>
                              </p:par>
                            </p:childTnLst>
                          </p:cTn>
                        </p:par>
                        <p:par>
                          <p:cTn id="12" fill="hold">
                            <p:stCondLst>
                              <p:cond delay="1500"/>
                            </p:stCondLst>
                            <p:childTnLst>
                              <p:par>
                                <p:cTn id="13" presetID="42"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anim calcmode="lin" valueType="num">
                                      <p:cBhvr>
                                        <p:cTn id="16" dur="500" fill="hold"/>
                                        <p:tgtEl>
                                          <p:spTgt spid="3"/>
                                        </p:tgtEl>
                                        <p:attrNameLst>
                                          <p:attrName>ppt_x</p:attrName>
                                        </p:attrNameLst>
                                      </p:cBhvr>
                                      <p:tavLst>
                                        <p:tav tm="0">
                                          <p:val>
                                            <p:strVal val="#ppt_x"/>
                                          </p:val>
                                        </p:tav>
                                        <p:tav tm="100000">
                                          <p:val>
                                            <p:strVal val="#ppt_x"/>
                                          </p:val>
                                        </p:tav>
                                      </p:tavLst>
                                    </p:anim>
                                    <p:anim calcmode="lin" valueType="num">
                                      <p:cBhvr>
                                        <p:cTn id="17" dur="500" fill="hold"/>
                                        <p:tgtEl>
                                          <p:spTgt spid="3"/>
                                        </p:tgtEl>
                                        <p:attrNameLst>
                                          <p:attrName>ppt_y</p:attrName>
                                        </p:attrNameLst>
                                      </p:cBhvr>
                                      <p:tavLst>
                                        <p:tav tm="0">
                                          <p:val>
                                            <p:strVal val="#ppt_y+.1"/>
                                          </p:val>
                                        </p:tav>
                                        <p:tav tm="100000">
                                          <p:val>
                                            <p:strVal val="#ppt_y"/>
                                          </p:val>
                                        </p:tav>
                                      </p:tavLst>
                                    </p:anim>
                                  </p:childTnLst>
                                </p:cTn>
                              </p:par>
                              <p:par>
                                <p:cTn id="18" presetID="47" presetClass="entr" presetSubtype="0" fill="hold" grpId="0" nodeType="withEffect">
                                  <p:stCondLst>
                                    <p:cond delay="0"/>
                                  </p:stCondLst>
                                  <p:childTnLst>
                                    <p:set>
                                      <p:cBhvr>
                                        <p:cTn id="19" dur="1" fill="hold">
                                          <p:stCondLst>
                                            <p:cond delay="0"/>
                                          </p:stCondLst>
                                        </p:cTn>
                                        <p:tgtEl>
                                          <p:spTgt spid="35"/>
                                        </p:tgtEl>
                                        <p:attrNameLst>
                                          <p:attrName>style.visibility</p:attrName>
                                        </p:attrNameLst>
                                      </p:cBhvr>
                                      <p:to>
                                        <p:strVal val="visible"/>
                                      </p:to>
                                    </p:set>
                                    <p:animEffect transition="in" filter="fade">
                                      <p:cBhvr>
                                        <p:cTn id="20" dur="500"/>
                                        <p:tgtEl>
                                          <p:spTgt spid="35"/>
                                        </p:tgtEl>
                                      </p:cBhvr>
                                    </p:animEffect>
                                    <p:anim calcmode="lin" valueType="num">
                                      <p:cBhvr>
                                        <p:cTn id="21" dur="500" fill="hold"/>
                                        <p:tgtEl>
                                          <p:spTgt spid="35"/>
                                        </p:tgtEl>
                                        <p:attrNameLst>
                                          <p:attrName>ppt_x</p:attrName>
                                        </p:attrNameLst>
                                      </p:cBhvr>
                                      <p:tavLst>
                                        <p:tav tm="0">
                                          <p:val>
                                            <p:strVal val="#ppt_x"/>
                                          </p:val>
                                        </p:tav>
                                        <p:tav tm="100000">
                                          <p:val>
                                            <p:strVal val="#ppt_x"/>
                                          </p:val>
                                        </p:tav>
                                      </p:tavLst>
                                    </p:anim>
                                    <p:anim calcmode="lin" valueType="num">
                                      <p:cBhvr>
                                        <p:cTn id="22" dur="500" fill="hold"/>
                                        <p:tgtEl>
                                          <p:spTgt spid="35"/>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500"/>
                                        <p:tgtEl>
                                          <p:spTgt spid="36"/>
                                        </p:tgtEl>
                                      </p:cBhvr>
                                    </p:animEffect>
                                    <p:anim calcmode="lin" valueType="num">
                                      <p:cBhvr>
                                        <p:cTn id="26" dur="500" fill="hold"/>
                                        <p:tgtEl>
                                          <p:spTgt spid="36"/>
                                        </p:tgtEl>
                                        <p:attrNameLst>
                                          <p:attrName>ppt_x</p:attrName>
                                        </p:attrNameLst>
                                      </p:cBhvr>
                                      <p:tavLst>
                                        <p:tav tm="0">
                                          <p:val>
                                            <p:strVal val="#ppt_x"/>
                                          </p:val>
                                        </p:tav>
                                        <p:tav tm="100000">
                                          <p:val>
                                            <p:strVal val="#ppt_x"/>
                                          </p:val>
                                        </p:tav>
                                      </p:tavLst>
                                    </p:anim>
                                    <p:anim calcmode="lin" valueType="num">
                                      <p:cBhvr>
                                        <p:cTn id="27" dur="500" fill="hold"/>
                                        <p:tgtEl>
                                          <p:spTgt spid="36"/>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22" presetClass="entr" presetSubtype="8"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1000"/>
                                        <p:tgtEl>
                                          <p:spTgt spid="25"/>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left)">
                                      <p:cBhvr>
                                        <p:cTn id="39" dur="1000"/>
                                        <p:tgtEl>
                                          <p:spTgt spid="5"/>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wipe(left)">
                                      <p:cBhvr>
                                        <p:cTn id="43" dur="1000"/>
                                        <p:tgtEl>
                                          <p:spTgt spid="26"/>
                                        </p:tgtEl>
                                      </p:cBhvr>
                                    </p:animEffect>
                                  </p:childTnLst>
                                </p:cTn>
                              </p:par>
                            </p:childTnLst>
                          </p:cTn>
                        </p:par>
                        <p:par>
                          <p:cTn id="44" fill="hold">
                            <p:stCondLst>
                              <p:cond delay="5500"/>
                            </p:stCondLst>
                            <p:childTnLst>
                              <p:par>
                                <p:cTn id="45" presetID="10" presetClass="entr" presetSubtype="0" fill="hold"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par>
                          <p:cTn id="48" fill="hold">
                            <p:stCondLst>
                              <p:cond delay="6000"/>
                            </p:stCondLst>
                            <p:childTnLst>
                              <p:par>
                                <p:cTn id="49" presetID="22" presetClass="entr" presetSubtype="8"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1000"/>
                                        <p:tgtEl>
                                          <p:spTgt spid="14"/>
                                        </p:tgtEl>
                                      </p:cBhvr>
                                    </p:animEffect>
                                  </p:childTnLst>
                                </p:cTn>
                              </p:par>
                            </p:childTnLst>
                          </p:cTn>
                        </p:par>
                        <p:par>
                          <p:cTn id="52" fill="hold">
                            <p:stCondLst>
                              <p:cond delay="7000"/>
                            </p:stCondLst>
                            <p:childTnLst>
                              <p:par>
                                <p:cTn id="53" presetID="22" presetClass="entr" presetSubtype="8"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wipe(left)">
                                      <p:cBhvr>
                                        <p:cTn id="55" dur="1000"/>
                                        <p:tgtEl>
                                          <p:spTgt spid="27"/>
                                        </p:tgtEl>
                                      </p:cBhvr>
                                    </p:animEffect>
                                  </p:childTnLst>
                                </p:cTn>
                              </p:par>
                            </p:childTnLst>
                          </p:cTn>
                        </p:par>
                        <p:par>
                          <p:cTn id="56" fill="hold">
                            <p:stCondLst>
                              <p:cond delay="8000"/>
                            </p:stCondLst>
                            <p:childTnLst>
                              <p:par>
                                <p:cTn id="57" presetID="10" presetClass="entr" presetSubtype="0" fill="hold"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fade">
                                      <p:cBhvr>
                                        <p:cTn id="59" dur="500"/>
                                        <p:tgtEl>
                                          <p:spTgt spid="9"/>
                                        </p:tgtEl>
                                      </p:cBhvr>
                                    </p:animEffect>
                                  </p:childTnLst>
                                </p:cTn>
                              </p:par>
                            </p:childTnLst>
                          </p:cTn>
                        </p:par>
                        <p:par>
                          <p:cTn id="60" fill="hold">
                            <p:stCondLst>
                              <p:cond delay="8500"/>
                            </p:stCondLst>
                            <p:childTnLst>
                              <p:par>
                                <p:cTn id="61" presetID="22" presetClass="entr" presetSubtype="8" fill="hold" grpId="0" nodeType="afterEffect">
                                  <p:stCondLst>
                                    <p:cond delay="0"/>
                                  </p:stCondLst>
                                  <p:childTnLst>
                                    <p:set>
                                      <p:cBhvr>
                                        <p:cTn id="62" dur="1" fill="hold">
                                          <p:stCondLst>
                                            <p:cond delay="0"/>
                                          </p:stCondLst>
                                        </p:cTn>
                                        <p:tgtEl>
                                          <p:spTgt spid="18"/>
                                        </p:tgtEl>
                                        <p:attrNameLst>
                                          <p:attrName>style.visibility</p:attrName>
                                        </p:attrNameLst>
                                      </p:cBhvr>
                                      <p:to>
                                        <p:strVal val="visible"/>
                                      </p:to>
                                    </p:set>
                                    <p:animEffect transition="in" filter="wipe(left)">
                                      <p:cBhvr>
                                        <p:cTn id="63"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bldLvl="0" animBg="1"/>
      <p:bldP spid="36" grpId="0" bldLvl="0" animBg="1"/>
      <p:bldP spid="2" grpId="0"/>
      <p:bldP spid="5" grpId="0"/>
      <p:bldP spid="14" grpId="0"/>
      <p:bldP spid="18" grpId="0"/>
      <p:bldP spid="3"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3349127"/>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4" name="矩形 3"/>
          <p:cNvSpPr/>
          <p:nvPr/>
        </p:nvSpPr>
        <p:spPr>
          <a:xfrm>
            <a:off x="2689860" y="179070"/>
            <a:ext cx="6705600" cy="29025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en-US" altLang="zh-CN"/>
              <a:t>44</a:t>
            </a:r>
            <a:endParaRPr lang="en-US" altLang="zh-CN"/>
          </a:p>
        </p:txBody>
      </p:sp>
      <p:sp>
        <p:nvSpPr>
          <p:cNvPr id="5" name="文本框 4"/>
          <p:cNvSpPr txBox="1"/>
          <p:nvPr/>
        </p:nvSpPr>
        <p:spPr>
          <a:xfrm>
            <a:off x="3796312" y="437438"/>
            <a:ext cx="4417764" cy="706755"/>
          </a:xfrm>
          <a:prstGeom prst="rect">
            <a:avLst/>
          </a:prstGeom>
          <a:noFill/>
        </p:spPr>
        <p:txBody>
          <a:bodyPr wrap="square" rtlCol="0">
            <a:spAutoFit/>
          </a:bodyPr>
          <a:lstStyle/>
          <a:p>
            <a:pPr algn="ctr"/>
            <a:r>
              <a:rPr lang="zh-CN" altLang="en-US" sz="4000" b="1" dirty="0">
                <a:gradFill>
                  <a:gsLst>
                    <a:gs pos="0">
                      <a:srgbClr val="08AEEA"/>
                    </a:gs>
                    <a:gs pos="100000">
                      <a:srgbClr val="2AF598"/>
                    </a:gs>
                  </a:gsLst>
                  <a:lin ang="2700000" scaled="0"/>
                </a:gradFill>
              </a:rPr>
              <a:t>NB-IoT技术</a:t>
            </a:r>
            <a:endParaRPr lang="zh-CN" altLang="en-US" sz="4000" b="1" dirty="0">
              <a:gradFill>
                <a:gsLst>
                  <a:gs pos="0">
                    <a:srgbClr val="08AEEA"/>
                  </a:gs>
                  <a:gs pos="100000">
                    <a:srgbClr val="2AF598"/>
                  </a:gs>
                </a:gsLst>
                <a:lin ang="2700000" scaled="0"/>
              </a:gradFill>
            </a:endParaRPr>
          </a:p>
        </p:txBody>
      </p:sp>
      <p:sp>
        <p:nvSpPr>
          <p:cNvPr id="11" name="文本框 10"/>
          <p:cNvSpPr txBox="1"/>
          <p:nvPr/>
        </p:nvSpPr>
        <p:spPr>
          <a:xfrm>
            <a:off x="2971800" y="1051560"/>
            <a:ext cx="6172200" cy="2030095"/>
          </a:xfrm>
          <a:prstGeom prst="rect">
            <a:avLst/>
          </a:prstGeom>
          <a:noFill/>
        </p:spPr>
        <p:txBody>
          <a:bodyPr wrap="square" rtlCol="0">
            <a:spAutoFit/>
          </a:bodyPr>
          <a:p>
            <a:r>
              <a:rPr lang="zh-CN" altLang="en-US"/>
              <a:t>　</a:t>
            </a:r>
            <a:r>
              <a:rPr lang="en-US" altLang="zh-CN"/>
              <a:t>NB-loT</a:t>
            </a:r>
            <a:r>
              <a:rPr lang="zh-CN" altLang="en-US"/>
              <a:t>也就是</a:t>
            </a:r>
            <a:r>
              <a:rPr lang="en-US" altLang="zh-CN"/>
              <a:t>“</a:t>
            </a:r>
            <a:r>
              <a:rPr lang="zh-CN" altLang="en-US"/>
              <a:t>窄带物联网</a:t>
            </a:r>
            <a:r>
              <a:rPr lang="en-US" altLang="zh-CN"/>
              <a:t>”</a:t>
            </a:r>
            <a:r>
              <a:rPr lang="zh-CN" altLang="en-US"/>
              <a:t>，是万物互联网络的一个重要分支，已经通过3GPP成为低功耗广域的标准。窄带物联网是由3GPP（《第三代伙伴计划协议》）标准化组织定义的一种技术标准，是一种专为物联网设计的窄带射频技术，因此得名。以室内覆盖、低成本、低功耗和广连接为特点。这种技术可应用于GSM网络和LTE网络。所以也可以认为窄带物联网是广域物联网实现的一项不可或缺的技术。</a:t>
            </a:r>
            <a:endParaRPr lang="zh-CN" altLang="en-US"/>
          </a:p>
        </p:txBody>
      </p:sp>
      <p:pic>
        <p:nvPicPr>
          <p:cNvPr id="12" name="图片 11"/>
          <p:cNvPicPr>
            <a:picLocks noChangeAspect="1"/>
          </p:cNvPicPr>
          <p:nvPr/>
        </p:nvPicPr>
        <p:blipFill>
          <a:blip r:embed="rId1"/>
          <a:stretch>
            <a:fillRect/>
          </a:stretch>
        </p:blipFill>
        <p:spPr>
          <a:xfrm>
            <a:off x="2742565" y="3081655"/>
            <a:ext cx="6706235" cy="3517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5" grpId="0"/>
      <p:bldP spid="7"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descr="图片包含 户外, 天空, 雪花, 自然&#10;&#10;已生成极高可信度的说明"/>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t="36563" b="33630"/>
          <a:stretch>
            <a:fillRect/>
          </a:stretch>
        </p:blipFill>
        <p:spPr>
          <a:xfrm>
            <a:off x="0" y="4432300"/>
            <a:ext cx="12191998" cy="2425700"/>
          </a:xfrm>
          <a:custGeom>
            <a:avLst/>
            <a:gdLst>
              <a:gd name="connsiteX0" fmla="*/ 0 w 12191998"/>
              <a:gd name="connsiteY0" fmla="*/ 0 h 2425700"/>
              <a:gd name="connsiteX1" fmla="*/ 12191998 w 12191998"/>
              <a:gd name="connsiteY1" fmla="*/ 0 h 2425700"/>
              <a:gd name="connsiteX2" fmla="*/ 12191998 w 12191998"/>
              <a:gd name="connsiteY2" fmla="*/ 2425700 h 2425700"/>
              <a:gd name="connsiteX3" fmla="*/ 0 w 12191998"/>
              <a:gd name="connsiteY3" fmla="*/ 2425700 h 2425700"/>
            </a:gdLst>
            <a:ahLst/>
            <a:cxnLst>
              <a:cxn ang="0">
                <a:pos x="connsiteX0" y="connsiteY0"/>
              </a:cxn>
              <a:cxn ang="0">
                <a:pos x="connsiteX1" y="connsiteY1"/>
              </a:cxn>
              <a:cxn ang="0">
                <a:pos x="connsiteX2" y="connsiteY2"/>
              </a:cxn>
              <a:cxn ang="0">
                <a:pos x="connsiteX3" y="connsiteY3"/>
              </a:cxn>
            </a:cxnLst>
            <a:rect l="l" t="t" r="r" b="b"/>
            <a:pathLst>
              <a:path w="12191998" h="2425700">
                <a:moveTo>
                  <a:pt x="0" y="0"/>
                </a:moveTo>
                <a:lnTo>
                  <a:pt x="12191998" y="0"/>
                </a:lnTo>
                <a:lnTo>
                  <a:pt x="12191998" y="2425700"/>
                </a:lnTo>
                <a:lnTo>
                  <a:pt x="0" y="2425700"/>
                </a:lnTo>
                <a:close/>
              </a:path>
            </a:pathLst>
          </a:custGeom>
        </p:spPr>
      </p:pic>
      <p:sp>
        <p:nvSpPr>
          <p:cNvPr id="31" name="矩形 30"/>
          <p:cNvSpPr/>
          <p:nvPr/>
        </p:nvSpPr>
        <p:spPr>
          <a:xfrm>
            <a:off x="929090" y="3216925"/>
            <a:ext cx="2302525" cy="5703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33"/>
          <p:cNvSpPr/>
          <p:nvPr/>
        </p:nvSpPr>
        <p:spPr>
          <a:xfrm>
            <a:off x="929090" y="4739577"/>
            <a:ext cx="2302525" cy="73103"/>
          </a:xfrm>
          <a:prstGeom prst="rect">
            <a:avLst/>
          </a:prstGeom>
          <a:solidFill>
            <a:srgbClr val="08A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4845073" y="4739577"/>
            <a:ext cx="2302525" cy="73103"/>
          </a:xfrm>
          <a:prstGeom prst="rect">
            <a:avLst/>
          </a:prstGeom>
          <a:solidFill>
            <a:srgbClr val="2AF59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8691207" y="4739577"/>
            <a:ext cx="2302525" cy="73103"/>
          </a:xfrm>
          <a:prstGeom prst="rect">
            <a:avLst/>
          </a:prstGeom>
          <a:solidFill>
            <a:srgbClr val="08AE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1379313" y="4906394"/>
            <a:ext cx="1402080" cy="460375"/>
          </a:xfrm>
          <a:prstGeom prst="rect">
            <a:avLst/>
          </a:prstGeom>
          <a:noFill/>
        </p:spPr>
        <p:txBody>
          <a:bodyPr wrap="none" rtlCol="0">
            <a:spAutoFit/>
          </a:bodyPr>
          <a:lstStyle/>
          <a:p>
            <a:pPr algn="ctr"/>
            <a:r>
              <a:rPr lang="zh-CN" altLang="en-US" sz="2400" dirty="0">
                <a:solidFill>
                  <a:schemeClr val="tx1">
                    <a:lumMod val="85000"/>
                    <a:lumOff val="15000"/>
                  </a:schemeClr>
                </a:solidFill>
              </a:rPr>
              <a:t>智慧城市</a:t>
            </a:r>
            <a:endParaRPr lang="zh-CN" altLang="en-US" sz="2400" dirty="0">
              <a:solidFill>
                <a:schemeClr val="tx1">
                  <a:lumMod val="85000"/>
                  <a:lumOff val="15000"/>
                </a:schemeClr>
              </a:solidFill>
            </a:endParaRPr>
          </a:p>
        </p:txBody>
      </p:sp>
      <p:sp>
        <p:nvSpPr>
          <p:cNvPr id="46" name="文本框 45"/>
          <p:cNvSpPr txBox="1"/>
          <p:nvPr/>
        </p:nvSpPr>
        <p:spPr>
          <a:xfrm>
            <a:off x="5008910" y="4906394"/>
            <a:ext cx="1706880" cy="460375"/>
          </a:xfrm>
          <a:prstGeom prst="rect">
            <a:avLst/>
          </a:prstGeom>
          <a:noFill/>
        </p:spPr>
        <p:txBody>
          <a:bodyPr wrap="none" rtlCol="0">
            <a:spAutoFit/>
          </a:bodyPr>
          <a:lstStyle/>
          <a:p>
            <a:pPr algn="ctr"/>
            <a:r>
              <a:rPr lang="zh-CN" altLang="en-US" sz="2400" dirty="0">
                <a:solidFill>
                  <a:schemeClr val="tx1">
                    <a:lumMod val="85000"/>
                    <a:lumOff val="15000"/>
                  </a:schemeClr>
                </a:solidFill>
              </a:rPr>
              <a:t>信息化汽车</a:t>
            </a:r>
            <a:endParaRPr lang="zh-CN" altLang="en-US" sz="2400" dirty="0">
              <a:solidFill>
                <a:schemeClr val="tx1">
                  <a:lumMod val="85000"/>
                  <a:lumOff val="15000"/>
                </a:schemeClr>
              </a:solidFill>
            </a:endParaRPr>
          </a:p>
        </p:txBody>
      </p:sp>
      <p:sp>
        <p:nvSpPr>
          <p:cNvPr id="2" name="文本框 1"/>
          <p:cNvSpPr txBox="1"/>
          <p:nvPr/>
        </p:nvSpPr>
        <p:spPr>
          <a:xfrm>
            <a:off x="3025775" y="273685"/>
            <a:ext cx="5941060" cy="706755"/>
          </a:xfrm>
          <a:prstGeom prst="rect">
            <a:avLst/>
          </a:prstGeom>
          <a:noFill/>
        </p:spPr>
        <p:txBody>
          <a:bodyPr wrap="square" rtlCol="0">
            <a:spAutoFit/>
          </a:bodyPr>
          <a:p>
            <a:r>
              <a:rPr lang="en-US" altLang="zh-CN" sz="4000" b="1" dirty="0">
                <a:gradFill>
                  <a:gsLst>
                    <a:gs pos="0">
                      <a:srgbClr val="08AEEA"/>
                    </a:gs>
                    <a:gs pos="100000">
                      <a:srgbClr val="2AF598"/>
                    </a:gs>
                  </a:gsLst>
                  <a:lin ang="2700000" scaled="0"/>
                </a:gradFill>
              </a:rPr>
              <a:t>广域物联网主要应用领域</a:t>
            </a:r>
            <a:endParaRPr lang="en-US" altLang="zh-CN" sz="4000" b="1" dirty="0">
              <a:gradFill>
                <a:gsLst>
                  <a:gs pos="0">
                    <a:srgbClr val="08AEEA"/>
                  </a:gs>
                  <a:gs pos="100000">
                    <a:srgbClr val="2AF598"/>
                  </a:gs>
                </a:gsLst>
                <a:lin ang="2700000" scaled="0"/>
              </a:gradFill>
            </a:endParaRPr>
          </a:p>
        </p:txBody>
      </p:sp>
      <p:pic>
        <p:nvPicPr>
          <p:cNvPr id="6" name="图片 5"/>
          <p:cNvPicPr>
            <a:picLocks noChangeAspect="1"/>
          </p:cNvPicPr>
          <p:nvPr/>
        </p:nvPicPr>
        <p:blipFill>
          <a:blip r:embed="rId3"/>
          <a:stretch>
            <a:fillRect/>
          </a:stretch>
        </p:blipFill>
        <p:spPr>
          <a:xfrm>
            <a:off x="765810" y="1577975"/>
            <a:ext cx="3001645" cy="2640330"/>
          </a:xfrm>
          <a:prstGeom prst="rect">
            <a:avLst/>
          </a:prstGeom>
        </p:spPr>
      </p:pic>
      <p:pic>
        <p:nvPicPr>
          <p:cNvPr id="7" name="图片 6"/>
          <p:cNvPicPr>
            <a:picLocks noChangeAspect="1"/>
          </p:cNvPicPr>
          <p:nvPr/>
        </p:nvPicPr>
        <p:blipFill>
          <a:blip r:embed="rId4"/>
          <a:stretch>
            <a:fillRect/>
          </a:stretch>
        </p:blipFill>
        <p:spPr>
          <a:xfrm>
            <a:off x="4302125" y="1577975"/>
            <a:ext cx="3388360" cy="2639060"/>
          </a:xfrm>
          <a:prstGeom prst="rect">
            <a:avLst/>
          </a:prstGeom>
        </p:spPr>
      </p:pic>
      <p:sp>
        <p:nvSpPr>
          <p:cNvPr id="8" name="文本框 7"/>
          <p:cNvSpPr txBox="1"/>
          <p:nvPr/>
        </p:nvSpPr>
        <p:spPr>
          <a:xfrm>
            <a:off x="8564245" y="4906645"/>
            <a:ext cx="2362200" cy="460375"/>
          </a:xfrm>
          <a:prstGeom prst="rect">
            <a:avLst/>
          </a:prstGeom>
          <a:noFill/>
        </p:spPr>
        <p:txBody>
          <a:bodyPr wrap="square" rtlCol="0">
            <a:spAutoFit/>
          </a:bodyPr>
          <a:p>
            <a:pPr lvl="0" algn="ctr"/>
            <a:r>
              <a:rPr lang="zh-CN" altLang="en-US" sz="2400" dirty="0">
                <a:solidFill>
                  <a:schemeClr val="tx1">
                    <a:lumMod val="85000"/>
                    <a:lumOff val="15000"/>
                  </a:schemeClr>
                </a:solidFill>
                <a:sym typeface="+mn-ea"/>
              </a:rPr>
              <a:t>农业与环境</a:t>
            </a:r>
            <a:endParaRPr lang="zh-CN" altLang="en-US">
              <a:sym typeface="+mn-ea"/>
            </a:endParaRPr>
          </a:p>
        </p:txBody>
      </p:sp>
      <p:pic>
        <p:nvPicPr>
          <p:cNvPr id="9" name="图片 8"/>
          <p:cNvPicPr>
            <a:picLocks noChangeAspect="1"/>
          </p:cNvPicPr>
          <p:nvPr/>
        </p:nvPicPr>
        <p:blipFill>
          <a:blip r:embed="rId5"/>
          <a:stretch>
            <a:fillRect/>
          </a:stretch>
        </p:blipFill>
        <p:spPr>
          <a:xfrm>
            <a:off x="8315960" y="1577340"/>
            <a:ext cx="3053080" cy="26396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fade">
                                      <p:cBhvr>
                                        <p:cTn id="12" dur="1000"/>
                                        <p:tgtEl>
                                          <p:spTgt spid="31"/>
                                        </p:tgtEl>
                                      </p:cBhvr>
                                    </p:animEffect>
                                    <p:anim calcmode="lin" valueType="num">
                                      <p:cBhvr>
                                        <p:cTn id="13" dur="1000" fill="hold"/>
                                        <p:tgtEl>
                                          <p:spTgt spid="31"/>
                                        </p:tgtEl>
                                        <p:attrNameLst>
                                          <p:attrName>ppt_x</p:attrName>
                                        </p:attrNameLst>
                                      </p:cBhvr>
                                      <p:tavLst>
                                        <p:tav tm="0">
                                          <p:val>
                                            <p:strVal val="#ppt_x"/>
                                          </p:val>
                                        </p:tav>
                                        <p:tav tm="100000">
                                          <p:val>
                                            <p:strVal val="#ppt_x"/>
                                          </p:val>
                                        </p:tav>
                                      </p:tavLst>
                                    </p:anim>
                                    <p:anim calcmode="lin" valueType="num">
                                      <p:cBhvr>
                                        <p:cTn id="14" dur="1000" fill="hold"/>
                                        <p:tgtEl>
                                          <p:spTgt spid="3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anim calcmode="lin" valueType="num">
                                      <p:cBhvr>
                                        <p:cTn id="18" dur="1000" fill="hold"/>
                                        <p:tgtEl>
                                          <p:spTgt spid="34"/>
                                        </p:tgtEl>
                                        <p:attrNameLst>
                                          <p:attrName>ppt_x</p:attrName>
                                        </p:attrNameLst>
                                      </p:cBhvr>
                                      <p:tavLst>
                                        <p:tav tm="0">
                                          <p:val>
                                            <p:strVal val="#ppt_x"/>
                                          </p:val>
                                        </p:tav>
                                        <p:tav tm="100000">
                                          <p:val>
                                            <p:strVal val="#ppt_x"/>
                                          </p:val>
                                        </p:tav>
                                      </p:tavLst>
                                    </p:anim>
                                    <p:anim calcmode="lin" valueType="num">
                                      <p:cBhvr>
                                        <p:cTn id="19" dur="1000" fill="hold"/>
                                        <p:tgtEl>
                                          <p:spTgt spid="34"/>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1000"/>
                                        <p:tgtEl>
                                          <p:spTgt spid="45"/>
                                        </p:tgtEl>
                                      </p:cBhvr>
                                    </p:animEffect>
                                    <p:anim calcmode="lin" valueType="num">
                                      <p:cBhvr>
                                        <p:cTn id="23" dur="1000" fill="hold"/>
                                        <p:tgtEl>
                                          <p:spTgt spid="45"/>
                                        </p:tgtEl>
                                        <p:attrNameLst>
                                          <p:attrName>ppt_x</p:attrName>
                                        </p:attrNameLst>
                                      </p:cBhvr>
                                      <p:tavLst>
                                        <p:tav tm="0">
                                          <p:val>
                                            <p:strVal val="#ppt_x"/>
                                          </p:val>
                                        </p:tav>
                                        <p:tav tm="100000">
                                          <p:val>
                                            <p:strVal val="#ppt_x"/>
                                          </p:val>
                                        </p:tav>
                                      </p:tavLst>
                                    </p:anim>
                                    <p:anim calcmode="lin" valueType="num">
                                      <p:cBhvr>
                                        <p:cTn id="24" dur="1000" fill="hold"/>
                                        <p:tgtEl>
                                          <p:spTgt spid="4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1000"/>
                                        <p:tgtEl>
                                          <p:spTgt spid="38"/>
                                        </p:tgtEl>
                                      </p:cBhvr>
                                    </p:animEffect>
                                    <p:anim calcmode="lin" valueType="num">
                                      <p:cBhvr>
                                        <p:cTn id="28" dur="1000" fill="hold"/>
                                        <p:tgtEl>
                                          <p:spTgt spid="38"/>
                                        </p:tgtEl>
                                        <p:attrNameLst>
                                          <p:attrName>ppt_x</p:attrName>
                                        </p:attrNameLst>
                                      </p:cBhvr>
                                      <p:tavLst>
                                        <p:tav tm="0">
                                          <p:val>
                                            <p:strVal val="#ppt_x"/>
                                          </p:val>
                                        </p:tav>
                                        <p:tav tm="100000">
                                          <p:val>
                                            <p:strVal val="#ppt_x"/>
                                          </p:val>
                                        </p:tav>
                                      </p:tavLst>
                                    </p:anim>
                                    <p:anim calcmode="lin" valueType="num">
                                      <p:cBhvr>
                                        <p:cTn id="29" dur="1000" fill="hold"/>
                                        <p:tgtEl>
                                          <p:spTgt spid="38"/>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6"/>
                                        </p:tgtEl>
                                        <p:attrNameLst>
                                          <p:attrName>style.visibility</p:attrName>
                                        </p:attrNameLst>
                                      </p:cBhvr>
                                      <p:to>
                                        <p:strVal val="visible"/>
                                      </p:to>
                                    </p:set>
                                    <p:animEffect transition="in" filter="fade">
                                      <p:cBhvr>
                                        <p:cTn id="32" dur="1000"/>
                                        <p:tgtEl>
                                          <p:spTgt spid="46"/>
                                        </p:tgtEl>
                                      </p:cBhvr>
                                    </p:animEffect>
                                    <p:anim calcmode="lin" valueType="num">
                                      <p:cBhvr>
                                        <p:cTn id="33" dur="1000" fill="hold"/>
                                        <p:tgtEl>
                                          <p:spTgt spid="46"/>
                                        </p:tgtEl>
                                        <p:attrNameLst>
                                          <p:attrName>ppt_x</p:attrName>
                                        </p:attrNameLst>
                                      </p:cBhvr>
                                      <p:tavLst>
                                        <p:tav tm="0">
                                          <p:val>
                                            <p:strVal val="#ppt_x"/>
                                          </p:val>
                                        </p:tav>
                                        <p:tav tm="100000">
                                          <p:val>
                                            <p:strVal val="#ppt_x"/>
                                          </p:val>
                                        </p:tav>
                                      </p:tavLst>
                                    </p:anim>
                                    <p:anim calcmode="lin" valueType="num">
                                      <p:cBhvr>
                                        <p:cTn id="34" dur="1000" fill="hold"/>
                                        <p:tgtEl>
                                          <p:spTgt spid="46"/>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fade">
                                      <p:cBhvr>
                                        <p:cTn id="37" dur="1000"/>
                                        <p:tgtEl>
                                          <p:spTgt spid="41"/>
                                        </p:tgtEl>
                                      </p:cBhvr>
                                    </p:animEffect>
                                    <p:anim calcmode="lin" valueType="num">
                                      <p:cBhvr>
                                        <p:cTn id="38" dur="1000" fill="hold"/>
                                        <p:tgtEl>
                                          <p:spTgt spid="41"/>
                                        </p:tgtEl>
                                        <p:attrNameLst>
                                          <p:attrName>ppt_x</p:attrName>
                                        </p:attrNameLst>
                                      </p:cBhvr>
                                      <p:tavLst>
                                        <p:tav tm="0">
                                          <p:val>
                                            <p:strVal val="#ppt_x"/>
                                          </p:val>
                                        </p:tav>
                                        <p:tav tm="100000">
                                          <p:val>
                                            <p:strVal val="#ppt_x"/>
                                          </p:val>
                                        </p:tav>
                                      </p:tavLst>
                                    </p:anim>
                                    <p:anim calcmode="lin" valueType="num">
                                      <p:cBhvr>
                                        <p:cTn id="39" dur="10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ldLvl="0" animBg="1"/>
      <p:bldP spid="34" grpId="0" bldLvl="0" animBg="1"/>
      <p:bldP spid="38" grpId="0" bldLvl="0" animBg="1"/>
      <p:bldP spid="41" grpId="0" bldLvl="0" animBg="1"/>
      <p:bldP spid="45" grpId="0"/>
      <p:bldP spid="4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3909059" y="2875002"/>
            <a:ext cx="4373880" cy="1106805"/>
          </a:xfrm>
          <a:prstGeom prst="rect">
            <a:avLst/>
          </a:prstGeom>
          <a:noFill/>
        </p:spPr>
        <p:txBody>
          <a:bodyPr wrap="none" rtlCol="0">
            <a:spAutoFit/>
          </a:bodyPr>
          <a:lstStyle/>
          <a:p>
            <a:pPr algn="ctr"/>
            <a:r>
              <a:rPr lang="zh-CN" sz="6600" dirty="0">
                <a:solidFill>
                  <a:schemeClr val="tx1">
                    <a:lumMod val="85000"/>
                    <a:lumOff val="15000"/>
                  </a:schemeClr>
                </a:solidFill>
              </a:rPr>
              <a:t>物联网安全</a:t>
            </a:r>
            <a:endParaRPr lang="zh-CN" sz="6600" dirty="0">
              <a:solidFill>
                <a:schemeClr val="tx1">
                  <a:lumMod val="85000"/>
                  <a:lumOff val="15000"/>
                </a:schemeClr>
              </a:solidFill>
            </a:endParaRPr>
          </a:p>
        </p:txBody>
      </p:sp>
      <p:sp>
        <p:nvSpPr>
          <p:cNvPr id="3" name="文本框 2"/>
          <p:cNvSpPr txBox="1"/>
          <p:nvPr/>
        </p:nvSpPr>
        <p:spPr>
          <a:xfrm>
            <a:off x="4647281" y="-352540"/>
            <a:ext cx="2897437" cy="3154710"/>
          </a:xfrm>
          <a:prstGeom prst="rect">
            <a:avLst/>
          </a:prstGeom>
          <a:noFill/>
        </p:spPr>
        <p:txBody>
          <a:bodyPr wrap="square" rtlCol="0">
            <a:spAutoFit/>
          </a:bodyPr>
          <a:lstStyle/>
          <a:p>
            <a:pPr algn="ctr"/>
            <a:r>
              <a:rPr lang="en-US" altLang="zh-CN" sz="19900" dirty="0">
                <a:solidFill>
                  <a:schemeClr val="tx1">
                    <a:lumMod val="50000"/>
                    <a:lumOff val="50000"/>
                  </a:schemeClr>
                </a:solidFill>
              </a:rPr>
              <a:t>03</a:t>
            </a:r>
            <a:endParaRPr lang="zh-CN" altLang="en-US" sz="19900" dirty="0">
              <a:solidFill>
                <a:schemeClr val="tx1">
                  <a:lumMod val="50000"/>
                  <a:lumOff val="50000"/>
                </a:schemeClr>
              </a:solidFill>
            </a:endParaRPr>
          </a:p>
        </p:txBody>
      </p:sp>
      <p:sp>
        <p:nvSpPr>
          <p:cNvPr id="24" name="圆: 空心 23"/>
          <p:cNvSpPr/>
          <p:nvPr/>
        </p:nvSpPr>
        <p:spPr>
          <a:xfrm>
            <a:off x="2399792" y="-4821241"/>
            <a:ext cx="7400352" cy="7400352"/>
          </a:xfrm>
          <a:prstGeom prst="donut">
            <a:avLst>
              <a:gd name="adj" fmla="val 5729"/>
            </a:avLst>
          </a:prstGeom>
          <a:gradFill>
            <a:gsLst>
              <a:gs pos="0">
                <a:srgbClr val="08AEEA"/>
              </a:gs>
              <a:gs pos="100000">
                <a:srgbClr val="2AF598"/>
              </a:gs>
            </a:gsLst>
            <a:lin ang="2700000" scaled="0"/>
          </a:gradFill>
          <a:ln>
            <a:noFill/>
          </a:ln>
          <a:effectLst>
            <a:outerShdw blurRad="63500" dist="38100" dir="16200000" rotWithShape="0">
              <a:srgbClr val="18CAB5">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文本框 6"/>
          <p:cNvSpPr txBox="1"/>
          <p:nvPr/>
        </p:nvSpPr>
        <p:spPr>
          <a:xfrm>
            <a:off x="2395824" y="3982998"/>
            <a:ext cx="7400352" cy="810260"/>
          </a:xfrm>
          <a:prstGeom prst="rect">
            <a:avLst/>
          </a:prstGeom>
          <a:noFill/>
        </p:spPr>
        <p:txBody>
          <a:bodyPr wrap="square" rtlCol="0">
            <a:spAutoFit/>
          </a:bodyPr>
          <a:lstStyle/>
          <a:p>
            <a:pPr algn="ctr">
              <a:lnSpc>
                <a:spcPct val="130000"/>
              </a:lnSpc>
            </a:pPr>
            <a:r>
              <a:rPr lang="zh-CN" altLang="en-US" dirty="0">
                <a:solidFill>
                  <a:schemeClr val="tx1">
                    <a:lumMod val="50000"/>
                    <a:lumOff val="50000"/>
                  </a:schemeClr>
                </a:solidFill>
              </a:rPr>
              <a:t>主要介绍智慧城市发展过程中物联网和物联网技术存在的安全威胁问题以及控制措施</a:t>
            </a:r>
            <a:endParaRPr lang="zh-CN" altLang="en-US" dirty="0">
              <a:solidFill>
                <a:schemeClr val="tx1">
                  <a:lumMod val="50000"/>
                  <a:lumOff val="50000"/>
                </a:schemeClr>
              </a:solidFill>
            </a:endParaRPr>
          </a:p>
        </p:txBody>
      </p:sp>
      <p:grpSp>
        <p:nvGrpSpPr>
          <p:cNvPr id="2" name="组合 1"/>
          <p:cNvGrpSpPr/>
          <p:nvPr/>
        </p:nvGrpSpPr>
        <p:grpSpPr>
          <a:xfrm>
            <a:off x="5219700" y="5895587"/>
            <a:ext cx="1752600" cy="452854"/>
            <a:chOff x="5219700" y="5895587"/>
            <a:chExt cx="1752600" cy="452854"/>
          </a:xfrm>
        </p:grpSpPr>
        <p:sp>
          <p:nvSpPr>
            <p:cNvPr id="9" name="矩形: 圆角 8"/>
            <p:cNvSpPr/>
            <p:nvPr/>
          </p:nvSpPr>
          <p:spPr>
            <a:xfrm>
              <a:off x="5219700" y="5895587"/>
              <a:ext cx="1752600" cy="452854"/>
            </a:xfrm>
            <a:prstGeom prst="roundRect">
              <a:avLst>
                <a:gd name="adj" fmla="val 50000"/>
              </a:avLst>
            </a:prstGeom>
            <a:noFill/>
            <a:ln>
              <a:gradFill>
                <a:gsLst>
                  <a:gs pos="0">
                    <a:srgbClr val="08AEEA"/>
                  </a:gs>
                  <a:gs pos="100000">
                    <a:srgbClr val="2AF598"/>
                  </a:gs>
                </a:gsLst>
                <a:lin ang="2700000" scaled="0"/>
              </a:gradFill>
            </a:ln>
            <a:effectLst>
              <a:outerShdw blurRad="317500" dist="114300" dir="5400000" sx="90000" sy="90000" algn="t" rotWithShape="0">
                <a:srgbClr val="21E3D2">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5462653" y="5937348"/>
              <a:ext cx="1266693" cy="369332"/>
            </a:xfrm>
            <a:prstGeom prst="rect">
              <a:avLst/>
            </a:prstGeom>
            <a:noFill/>
          </p:spPr>
          <p:txBody>
            <a:bodyPr wrap="none" rtlCol="0">
              <a:spAutoFit/>
            </a:bodyPr>
            <a:lstStyle/>
            <a:p>
              <a:pPr algn="ctr"/>
              <a:r>
                <a:rPr lang="en-US" altLang="zh-CN" dirty="0">
                  <a:gradFill>
                    <a:gsLst>
                      <a:gs pos="0">
                        <a:srgbClr val="08AEEA"/>
                      </a:gs>
                      <a:gs pos="100000">
                        <a:srgbClr val="2AF598"/>
                      </a:gs>
                    </a:gsLst>
                    <a:lin ang="2700000" scaled="0"/>
                  </a:gradFill>
                  <a:latin typeface="+mj-lt"/>
                  <a:ea typeface="+mj-ea"/>
                </a:rPr>
                <a:t>CONTINUE</a:t>
              </a:r>
              <a:endParaRPr lang="zh-CN" altLang="en-US" dirty="0">
                <a:gradFill>
                  <a:gsLst>
                    <a:gs pos="0">
                      <a:srgbClr val="08AEEA"/>
                    </a:gs>
                    <a:gs pos="100000">
                      <a:srgbClr val="2AF598"/>
                    </a:gs>
                  </a:gsLst>
                  <a:lin ang="2700000" scaled="0"/>
                </a:gradFill>
                <a:latin typeface="+mj-lt"/>
                <a:ea typeface="+mj-ea"/>
              </a:endParaRPr>
            </a:p>
          </p:txBody>
        </p:sp>
      </p:grpSp>
      <p:grpSp>
        <p:nvGrpSpPr>
          <p:cNvPr id="12" name="Group 4"/>
          <p:cNvGrpSpPr>
            <a:grpSpLocks noChangeAspect="1"/>
          </p:cNvGrpSpPr>
          <p:nvPr/>
        </p:nvGrpSpPr>
        <p:grpSpPr bwMode="auto">
          <a:xfrm>
            <a:off x="5812630" y="5043932"/>
            <a:ext cx="566738" cy="603250"/>
            <a:chOff x="5979" y="3076"/>
            <a:chExt cx="357" cy="380"/>
          </a:xfrm>
          <a:gradFill>
            <a:gsLst>
              <a:gs pos="0">
                <a:srgbClr val="08AEEA"/>
              </a:gs>
              <a:gs pos="100000">
                <a:srgbClr val="2AF598"/>
              </a:gs>
            </a:gsLst>
            <a:lin ang="2700000" scaled="0"/>
          </a:gradFill>
        </p:grpSpPr>
        <p:sp>
          <p:nvSpPr>
            <p:cNvPr id="14" name="Freeform 5"/>
            <p:cNvSpPr>
              <a:spLocks noEditPoints="1"/>
            </p:cNvSpPr>
            <p:nvPr/>
          </p:nvSpPr>
          <p:spPr bwMode="auto">
            <a:xfrm>
              <a:off x="6160" y="3243"/>
              <a:ext cx="28" cy="213"/>
            </a:xfrm>
            <a:custGeom>
              <a:avLst/>
              <a:gdLst>
                <a:gd name="T0" fmla="*/ 3 w 15"/>
                <a:gd name="T1" fmla="*/ 1 h 106"/>
                <a:gd name="T2" fmla="*/ 0 w 15"/>
                <a:gd name="T3" fmla="*/ 4 h 106"/>
                <a:gd name="T4" fmla="*/ 7 w 15"/>
                <a:gd name="T5" fmla="*/ 103 h 106"/>
                <a:gd name="T6" fmla="*/ 10 w 15"/>
                <a:gd name="T7" fmla="*/ 106 h 106"/>
                <a:gd name="T8" fmla="*/ 10 w 15"/>
                <a:gd name="T9" fmla="*/ 106 h 106"/>
                <a:gd name="T10" fmla="*/ 13 w 15"/>
                <a:gd name="T11" fmla="*/ 103 h 106"/>
                <a:gd name="T12" fmla="*/ 7 w 15"/>
                <a:gd name="T13" fmla="*/ 3 h 106"/>
                <a:gd name="T14" fmla="*/ 3 w 15"/>
                <a:gd name="T15" fmla="*/ 1 h 106"/>
                <a:gd name="T16" fmla="*/ 3 w 15"/>
                <a:gd name="T17" fmla="*/ 1 h 106"/>
                <a:gd name="T18" fmla="*/ 3 w 15"/>
                <a:gd name="T19" fmla="*/ 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6">
                  <a:moveTo>
                    <a:pt x="3" y="1"/>
                  </a:moveTo>
                  <a:cubicBezTo>
                    <a:pt x="1" y="1"/>
                    <a:pt x="0" y="3"/>
                    <a:pt x="0" y="4"/>
                  </a:cubicBezTo>
                  <a:cubicBezTo>
                    <a:pt x="0" y="5"/>
                    <a:pt x="9" y="35"/>
                    <a:pt x="7" y="103"/>
                  </a:cubicBezTo>
                  <a:cubicBezTo>
                    <a:pt x="7" y="104"/>
                    <a:pt x="8" y="106"/>
                    <a:pt x="10" y="106"/>
                  </a:cubicBezTo>
                  <a:cubicBezTo>
                    <a:pt x="10" y="106"/>
                    <a:pt x="10" y="106"/>
                    <a:pt x="10" y="106"/>
                  </a:cubicBezTo>
                  <a:cubicBezTo>
                    <a:pt x="12" y="106"/>
                    <a:pt x="13" y="105"/>
                    <a:pt x="13" y="103"/>
                  </a:cubicBezTo>
                  <a:cubicBezTo>
                    <a:pt x="15" y="34"/>
                    <a:pt x="7" y="4"/>
                    <a:pt x="7" y="3"/>
                  </a:cubicBezTo>
                  <a:cubicBezTo>
                    <a:pt x="6" y="1"/>
                    <a:pt x="4" y="0"/>
                    <a:pt x="3" y="1"/>
                  </a:cubicBezTo>
                  <a:close/>
                  <a:moveTo>
                    <a:pt x="3" y="1"/>
                  </a:moveTo>
                  <a:cubicBezTo>
                    <a:pt x="3" y="1"/>
                    <a:pt x="3" y="1"/>
                    <a:pt x="3" y="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6068" y="3076"/>
              <a:ext cx="268" cy="213"/>
            </a:xfrm>
            <a:custGeom>
              <a:avLst/>
              <a:gdLst>
                <a:gd name="T0" fmla="*/ 131 w 141"/>
                <a:gd name="T1" fmla="*/ 53 h 106"/>
                <a:gd name="T2" fmla="*/ 51 w 141"/>
                <a:gd name="T3" fmla="*/ 0 h 106"/>
                <a:gd name="T4" fmla="*/ 18 w 141"/>
                <a:gd name="T5" fmla="*/ 7 h 106"/>
                <a:gd name="T6" fmla="*/ 2 w 141"/>
                <a:gd name="T7" fmla="*/ 16 h 106"/>
                <a:gd name="T8" fmla="*/ 1 w 141"/>
                <a:gd name="T9" fmla="*/ 20 h 106"/>
                <a:gd name="T10" fmla="*/ 5 w 141"/>
                <a:gd name="T11" fmla="*/ 21 h 106"/>
                <a:gd name="T12" fmla="*/ 21 w 141"/>
                <a:gd name="T13" fmla="*/ 13 h 106"/>
                <a:gd name="T14" fmla="*/ 51 w 141"/>
                <a:gd name="T15" fmla="*/ 7 h 106"/>
                <a:gd name="T16" fmla="*/ 125 w 141"/>
                <a:gd name="T17" fmla="*/ 55 h 106"/>
                <a:gd name="T18" fmla="*/ 134 w 141"/>
                <a:gd name="T19" fmla="*/ 103 h 106"/>
                <a:gd name="T20" fmla="*/ 138 w 141"/>
                <a:gd name="T21" fmla="*/ 106 h 106"/>
                <a:gd name="T22" fmla="*/ 138 w 141"/>
                <a:gd name="T23" fmla="*/ 106 h 106"/>
                <a:gd name="T24" fmla="*/ 141 w 141"/>
                <a:gd name="T25" fmla="*/ 102 h 106"/>
                <a:gd name="T26" fmla="*/ 131 w 141"/>
                <a:gd name="T27" fmla="*/ 53 h 106"/>
                <a:gd name="T28" fmla="*/ 131 w 141"/>
                <a:gd name="T29" fmla="*/ 53 h 106"/>
                <a:gd name="T30" fmla="*/ 131 w 141"/>
                <a:gd name="T31"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1" h="106">
                  <a:moveTo>
                    <a:pt x="131" y="53"/>
                  </a:moveTo>
                  <a:cubicBezTo>
                    <a:pt x="117" y="21"/>
                    <a:pt x="86" y="0"/>
                    <a:pt x="51" y="0"/>
                  </a:cubicBezTo>
                  <a:cubicBezTo>
                    <a:pt x="40" y="0"/>
                    <a:pt x="29" y="2"/>
                    <a:pt x="18" y="7"/>
                  </a:cubicBezTo>
                  <a:cubicBezTo>
                    <a:pt x="12" y="9"/>
                    <a:pt x="7" y="12"/>
                    <a:pt x="2" y="16"/>
                  </a:cubicBezTo>
                  <a:cubicBezTo>
                    <a:pt x="0" y="16"/>
                    <a:pt x="0" y="18"/>
                    <a:pt x="1" y="20"/>
                  </a:cubicBezTo>
                  <a:cubicBezTo>
                    <a:pt x="2" y="21"/>
                    <a:pt x="4" y="22"/>
                    <a:pt x="5" y="21"/>
                  </a:cubicBezTo>
                  <a:cubicBezTo>
                    <a:pt x="10" y="18"/>
                    <a:pt x="15" y="15"/>
                    <a:pt x="21" y="13"/>
                  </a:cubicBezTo>
                  <a:cubicBezTo>
                    <a:pt x="30" y="9"/>
                    <a:pt x="41" y="7"/>
                    <a:pt x="51" y="7"/>
                  </a:cubicBezTo>
                  <a:cubicBezTo>
                    <a:pt x="84" y="7"/>
                    <a:pt x="113" y="26"/>
                    <a:pt x="125" y="55"/>
                  </a:cubicBezTo>
                  <a:cubicBezTo>
                    <a:pt x="130" y="68"/>
                    <a:pt x="133" y="90"/>
                    <a:pt x="134" y="103"/>
                  </a:cubicBezTo>
                  <a:cubicBezTo>
                    <a:pt x="135" y="105"/>
                    <a:pt x="136" y="106"/>
                    <a:pt x="138" y="106"/>
                  </a:cubicBezTo>
                  <a:cubicBezTo>
                    <a:pt x="138" y="106"/>
                    <a:pt x="138" y="106"/>
                    <a:pt x="138" y="106"/>
                  </a:cubicBezTo>
                  <a:cubicBezTo>
                    <a:pt x="140" y="106"/>
                    <a:pt x="141" y="104"/>
                    <a:pt x="141" y="102"/>
                  </a:cubicBezTo>
                  <a:cubicBezTo>
                    <a:pt x="139" y="87"/>
                    <a:pt x="136" y="65"/>
                    <a:pt x="131" y="53"/>
                  </a:cubicBezTo>
                  <a:close/>
                  <a:moveTo>
                    <a:pt x="131" y="53"/>
                  </a:moveTo>
                  <a:cubicBezTo>
                    <a:pt x="131" y="53"/>
                    <a:pt x="131" y="53"/>
                    <a:pt x="131" y="5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979" y="3126"/>
              <a:ext cx="76" cy="213"/>
            </a:xfrm>
            <a:custGeom>
              <a:avLst/>
              <a:gdLst>
                <a:gd name="T0" fmla="*/ 39 w 40"/>
                <a:gd name="T1" fmla="*/ 6 h 106"/>
                <a:gd name="T2" fmla="*/ 39 w 40"/>
                <a:gd name="T3" fmla="*/ 2 h 106"/>
                <a:gd name="T4" fmla="*/ 35 w 40"/>
                <a:gd name="T5" fmla="*/ 2 h 106"/>
                <a:gd name="T6" fmla="*/ 16 w 40"/>
                <a:gd name="T7" fmla="*/ 104 h 106"/>
                <a:gd name="T8" fmla="*/ 19 w 40"/>
                <a:gd name="T9" fmla="*/ 106 h 106"/>
                <a:gd name="T10" fmla="*/ 20 w 40"/>
                <a:gd name="T11" fmla="*/ 106 h 106"/>
                <a:gd name="T12" fmla="*/ 23 w 40"/>
                <a:gd name="T13" fmla="*/ 102 h 106"/>
                <a:gd name="T14" fmla="*/ 39 w 40"/>
                <a:gd name="T15" fmla="*/ 6 h 106"/>
                <a:gd name="T16" fmla="*/ 39 w 40"/>
                <a:gd name="T17" fmla="*/ 6 h 106"/>
                <a:gd name="T18" fmla="*/ 39 w 40"/>
                <a:gd name="T19" fmla="*/ 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06">
                  <a:moveTo>
                    <a:pt x="39" y="6"/>
                  </a:moveTo>
                  <a:cubicBezTo>
                    <a:pt x="40" y="5"/>
                    <a:pt x="40" y="3"/>
                    <a:pt x="39" y="2"/>
                  </a:cubicBezTo>
                  <a:cubicBezTo>
                    <a:pt x="38" y="0"/>
                    <a:pt x="36" y="0"/>
                    <a:pt x="35" y="2"/>
                  </a:cubicBezTo>
                  <a:cubicBezTo>
                    <a:pt x="17" y="19"/>
                    <a:pt x="0" y="50"/>
                    <a:pt x="16" y="104"/>
                  </a:cubicBezTo>
                  <a:cubicBezTo>
                    <a:pt x="17" y="105"/>
                    <a:pt x="18" y="106"/>
                    <a:pt x="19" y="106"/>
                  </a:cubicBezTo>
                  <a:cubicBezTo>
                    <a:pt x="20" y="106"/>
                    <a:pt x="20" y="106"/>
                    <a:pt x="20" y="106"/>
                  </a:cubicBezTo>
                  <a:cubicBezTo>
                    <a:pt x="22" y="106"/>
                    <a:pt x="23" y="104"/>
                    <a:pt x="23" y="102"/>
                  </a:cubicBezTo>
                  <a:cubicBezTo>
                    <a:pt x="11" y="62"/>
                    <a:pt x="16" y="29"/>
                    <a:pt x="39" y="6"/>
                  </a:cubicBezTo>
                  <a:close/>
                  <a:moveTo>
                    <a:pt x="39" y="6"/>
                  </a:moveTo>
                  <a:cubicBezTo>
                    <a:pt x="39" y="6"/>
                    <a:pt x="39" y="6"/>
                    <a:pt x="39"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6025" y="3114"/>
              <a:ext cx="277" cy="290"/>
            </a:xfrm>
            <a:custGeom>
              <a:avLst/>
              <a:gdLst>
                <a:gd name="T0" fmla="*/ 77 w 146"/>
                <a:gd name="T1" fmla="*/ 0 h 144"/>
                <a:gd name="T2" fmla="*/ 49 w 146"/>
                <a:gd name="T3" fmla="*/ 6 h 144"/>
                <a:gd name="T4" fmla="*/ 10 w 146"/>
                <a:gd name="T5" fmla="*/ 86 h 144"/>
                <a:gd name="T6" fmla="*/ 12 w 146"/>
                <a:gd name="T7" fmla="*/ 96 h 144"/>
                <a:gd name="T8" fmla="*/ 13 w 146"/>
                <a:gd name="T9" fmla="*/ 141 h 144"/>
                <a:gd name="T10" fmla="*/ 17 w 146"/>
                <a:gd name="T11" fmla="*/ 144 h 144"/>
                <a:gd name="T12" fmla="*/ 20 w 146"/>
                <a:gd name="T13" fmla="*/ 141 h 144"/>
                <a:gd name="T14" fmla="*/ 18 w 146"/>
                <a:gd name="T15" fmla="*/ 95 h 144"/>
                <a:gd name="T16" fmla="*/ 16 w 146"/>
                <a:gd name="T17" fmla="*/ 84 h 144"/>
                <a:gd name="T18" fmla="*/ 51 w 146"/>
                <a:gd name="T19" fmla="*/ 11 h 144"/>
                <a:gd name="T20" fmla="*/ 77 w 146"/>
                <a:gd name="T21" fmla="*/ 7 h 144"/>
                <a:gd name="T22" fmla="*/ 133 w 146"/>
                <a:gd name="T23" fmla="*/ 51 h 144"/>
                <a:gd name="T24" fmla="*/ 139 w 146"/>
                <a:gd name="T25" fmla="*/ 135 h 144"/>
                <a:gd name="T26" fmla="*/ 142 w 146"/>
                <a:gd name="T27" fmla="*/ 138 h 144"/>
                <a:gd name="T28" fmla="*/ 145 w 146"/>
                <a:gd name="T29" fmla="*/ 135 h 144"/>
                <a:gd name="T30" fmla="*/ 139 w 146"/>
                <a:gd name="T31" fmla="*/ 49 h 144"/>
                <a:gd name="T32" fmla="*/ 77 w 146"/>
                <a:gd name="T33" fmla="*/ 0 h 144"/>
                <a:gd name="T34" fmla="*/ 77 w 146"/>
                <a:gd name="T35" fmla="*/ 0 h 144"/>
                <a:gd name="T36" fmla="*/ 77 w 146"/>
                <a:gd name="T3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6" h="144">
                  <a:moveTo>
                    <a:pt x="77" y="0"/>
                  </a:moveTo>
                  <a:cubicBezTo>
                    <a:pt x="67" y="0"/>
                    <a:pt x="58" y="2"/>
                    <a:pt x="49" y="6"/>
                  </a:cubicBezTo>
                  <a:cubicBezTo>
                    <a:pt x="17" y="19"/>
                    <a:pt x="0" y="53"/>
                    <a:pt x="10" y="86"/>
                  </a:cubicBezTo>
                  <a:cubicBezTo>
                    <a:pt x="11" y="89"/>
                    <a:pt x="12" y="93"/>
                    <a:pt x="12" y="96"/>
                  </a:cubicBezTo>
                  <a:cubicBezTo>
                    <a:pt x="13" y="104"/>
                    <a:pt x="13" y="118"/>
                    <a:pt x="13" y="141"/>
                  </a:cubicBezTo>
                  <a:cubicBezTo>
                    <a:pt x="13" y="143"/>
                    <a:pt x="15" y="144"/>
                    <a:pt x="17" y="144"/>
                  </a:cubicBezTo>
                  <a:cubicBezTo>
                    <a:pt x="18" y="144"/>
                    <a:pt x="20" y="143"/>
                    <a:pt x="20" y="141"/>
                  </a:cubicBezTo>
                  <a:cubicBezTo>
                    <a:pt x="20" y="117"/>
                    <a:pt x="20" y="103"/>
                    <a:pt x="18" y="95"/>
                  </a:cubicBezTo>
                  <a:cubicBezTo>
                    <a:pt x="18" y="91"/>
                    <a:pt x="17" y="88"/>
                    <a:pt x="16" y="84"/>
                  </a:cubicBezTo>
                  <a:cubicBezTo>
                    <a:pt x="8" y="55"/>
                    <a:pt x="23" y="23"/>
                    <a:pt x="51" y="11"/>
                  </a:cubicBezTo>
                  <a:cubicBezTo>
                    <a:pt x="59" y="8"/>
                    <a:pt x="68" y="7"/>
                    <a:pt x="77" y="7"/>
                  </a:cubicBezTo>
                  <a:cubicBezTo>
                    <a:pt x="99" y="8"/>
                    <a:pt x="125" y="28"/>
                    <a:pt x="133" y="51"/>
                  </a:cubicBezTo>
                  <a:cubicBezTo>
                    <a:pt x="140" y="70"/>
                    <a:pt x="140" y="104"/>
                    <a:pt x="139" y="135"/>
                  </a:cubicBezTo>
                  <a:cubicBezTo>
                    <a:pt x="139" y="136"/>
                    <a:pt x="140" y="138"/>
                    <a:pt x="142" y="138"/>
                  </a:cubicBezTo>
                  <a:cubicBezTo>
                    <a:pt x="144" y="138"/>
                    <a:pt x="145" y="137"/>
                    <a:pt x="145" y="135"/>
                  </a:cubicBezTo>
                  <a:cubicBezTo>
                    <a:pt x="146" y="104"/>
                    <a:pt x="146" y="69"/>
                    <a:pt x="139" y="49"/>
                  </a:cubicBezTo>
                  <a:cubicBezTo>
                    <a:pt x="130" y="23"/>
                    <a:pt x="102" y="1"/>
                    <a:pt x="77" y="0"/>
                  </a:cubicBezTo>
                  <a:close/>
                  <a:moveTo>
                    <a:pt x="77" y="0"/>
                  </a:moveTo>
                  <a:cubicBezTo>
                    <a:pt x="77" y="0"/>
                    <a:pt x="77" y="0"/>
                    <a:pt x="7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6141" y="3154"/>
              <a:ext cx="125" cy="270"/>
            </a:xfrm>
            <a:custGeom>
              <a:avLst/>
              <a:gdLst>
                <a:gd name="T0" fmla="*/ 13 w 66"/>
                <a:gd name="T1" fmla="*/ 0 h 134"/>
                <a:gd name="T2" fmla="*/ 3 w 66"/>
                <a:gd name="T3" fmla="*/ 1 h 134"/>
                <a:gd name="T4" fmla="*/ 1 w 66"/>
                <a:gd name="T5" fmla="*/ 5 h 134"/>
                <a:gd name="T6" fmla="*/ 5 w 66"/>
                <a:gd name="T7" fmla="*/ 7 h 134"/>
                <a:gd name="T8" fmla="*/ 13 w 66"/>
                <a:gd name="T9" fmla="*/ 6 h 134"/>
                <a:gd name="T10" fmla="*/ 52 w 66"/>
                <a:gd name="T11" fmla="*/ 31 h 134"/>
                <a:gd name="T12" fmla="*/ 58 w 66"/>
                <a:gd name="T13" fmla="*/ 131 h 134"/>
                <a:gd name="T14" fmla="*/ 61 w 66"/>
                <a:gd name="T15" fmla="*/ 134 h 134"/>
                <a:gd name="T16" fmla="*/ 61 w 66"/>
                <a:gd name="T17" fmla="*/ 134 h 134"/>
                <a:gd name="T18" fmla="*/ 65 w 66"/>
                <a:gd name="T19" fmla="*/ 131 h 134"/>
                <a:gd name="T20" fmla="*/ 58 w 66"/>
                <a:gd name="T21" fmla="*/ 29 h 134"/>
                <a:gd name="T22" fmla="*/ 13 w 66"/>
                <a:gd name="T23" fmla="*/ 0 h 134"/>
                <a:gd name="T24" fmla="*/ 13 w 66"/>
                <a:gd name="T25" fmla="*/ 0 h 134"/>
                <a:gd name="T26" fmla="*/ 13 w 66"/>
                <a:gd name="T27"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 h="134">
                  <a:moveTo>
                    <a:pt x="13" y="0"/>
                  </a:moveTo>
                  <a:cubicBezTo>
                    <a:pt x="10" y="0"/>
                    <a:pt x="6" y="0"/>
                    <a:pt x="3" y="1"/>
                  </a:cubicBezTo>
                  <a:cubicBezTo>
                    <a:pt x="1" y="1"/>
                    <a:pt x="0" y="3"/>
                    <a:pt x="1" y="5"/>
                  </a:cubicBezTo>
                  <a:cubicBezTo>
                    <a:pt x="1" y="6"/>
                    <a:pt x="3" y="7"/>
                    <a:pt x="5" y="7"/>
                  </a:cubicBezTo>
                  <a:cubicBezTo>
                    <a:pt x="7" y="6"/>
                    <a:pt x="10" y="6"/>
                    <a:pt x="13" y="6"/>
                  </a:cubicBezTo>
                  <a:cubicBezTo>
                    <a:pt x="30" y="6"/>
                    <a:pt x="45" y="16"/>
                    <a:pt x="52" y="31"/>
                  </a:cubicBezTo>
                  <a:cubicBezTo>
                    <a:pt x="60" y="50"/>
                    <a:pt x="60" y="79"/>
                    <a:pt x="58" y="131"/>
                  </a:cubicBezTo>
                  <a:cubicBezTo>
                    <a:pt x="58" y="132"/>
                    <a:pt x="60" y="134"/>
                    <a:pt x="61" y="134"/>
                  </a:cubicBezTo>
                  <a:cubicBezTo>
                    <a:pt x="61" y="134"/>
                    <a:pt x="61" y="134"/>
                    <a:pt x="61" y="134"/>
                  </a:cubicBezTo>
                  <a:cubicBezTo>
                    <a:pt x="63" y="134"/>
                    <a:pt x="65" y="133"/>
                    <a:pt x="65" y="131"/>
                  </a:cubicBezTo>
                  <a:cubicBezTo>
                    <a:pt x="66" y="77"/>
                    <a:pt x="66" y="48"/>
                    <a:pt x="58" y="29"/>
                  </a:cubicBezTo>
                  <a:cubicBezTo>
                    <a:pt x="50" y="11"/>
                    <a:pt x="33"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0"/>
            <p:cNvSpPr>
              <a:spLocks noEditPoints="1"/>
            </p:cNvSpPr>
            <p:nvPr/>
          </p:nvSpPr>
          <p:spPr bwMode="auto">
            <a:xfrm>
              <a:off x="6068" y="3169"/>
              <a:ext cx="55" cy="243"/>
            </a:xfrm>
            <a:custGeom>
              <a:avLst/>
              <a:gdLst>
                <a:gd name="T0" fmla="*/ 28 w 29"/>
                <a:gd name="T1" fmla="*/ 6 h 121"/>
                <a:gd name="T2" fmla="*/ 28 w 29"/>
                <a:gd name="T3" fmla="*/ 2 h 121"/>
                <a:gd name="T4" fmla="*/ 24 w 29"/>
                <a:gd name="T5" fmla="*/ 1 h 121"/>
                <a:gd name="T6" fmla="*/ 6 w 29"/>
                <a:gd name="T7" fmla="*/ 57 h 121"/>
                <a:gd name="T8" fmla="*/ 13 w 29"/>
                <a:gd name="T9" fmla="*/ 117 h 121"/>
                <a:gd name="T10" fmla="*/ 16 w 29"/>
                <a:gd name="T11" fmla="*/ 121 h 121"/>
                <a:gd name="T12" fmla="*/ 19 w 29"/>
                <a:gd name="T13" fmla="*/ 117 h 121"/>
                <a:gd name="T14" fmla="*/ 12 w 29"/>
                <a:gd name="T15" fmla="*/ 55 h 121"/>
                <a:gd name="T16" fmla="*/ 28 w 29"/>
                <a:gd name="T17" fmla="*/ 6 h 121"/>
                <a:gd name="T18" fmla="*/ 28 w 29"/>
                <a:gd name="T19" fmla="*/ 6 h 121"/>
                <a:gd name="T20" fmla="*/ 28 w 29"/>
                <a:gd name="T21" fmla="*/ 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121">
                  <a:moveTo>
                    <a:pt x="28" y="6"/>
                  </a:moveTo>
                  <a:cubicBezTo>
                    <a:pt x="29" y="5"/>
                    <a:pt x="29" y="3"/>
                    <a:pt x="28" y="2"/>
                  </a:cubicBezTo>
                  <a:cubicBezTo>
                    <a:pt x="27" y="1"/>
                    <a:pt x="25" y="0"/>
                    <a:pt x="24" y="1"/>
                  </a:cubicBezTo>
                  <a:cubicBezTo>
                    <a:pt x="7" y="13"/>
                    <a:pt x="0" y="35"/>
                    <a:pt x="6" y="57"/>
                  </a:cubicBezTo>
                  <a:cubicBezTo>
                    <a:pt x="6" y="57"/>
                    <a:pt x="13" y="80"/>
                    <a:pt x="13" y="117"/>
                  </a:cubicBezTo>
                  <a:cubicBezTo>
                    <a:pt x="13" y="119"/>
                    <a:pt x="14" y="121"/>
                    <a:pt x="16" y="121"/>
                  </a:cubicBezTo>
                  <a:cubicBezTo>
                    <a:pt x="18" y="121"/>
                    <a:pt x="19" y="119"/>
                    <a:pt x="19" y="117"/>
                  </a:cubicBezTo>
                  <a:cubicBezTo>
                    <a:pt x="19" y="80"/>
                    <a:pt x="13" y="56"/>
                    <a:pt x="12" y="55"/>
                  </a:cubicBezTo>
                  <a:cubicBezTo>
                    <a:pt x="7" y="36"/>
                    <a:pt x="13" y="17"/>
                    <a:pt x="28" y="6"/>
                  </a:cubicBezTo>
                  <a:close/>
                  <a:moveTo>
                    <a:pt x="28" y="6"/>
                  </a:moveTo>
                  <a:cubicBezTo>
                    <a:pt x="28" y="6"/>
                    <a:pt x="28" y="6"/>
                    <a:pt x="28"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1"/>
            <p:cNvSpPr>
              <a:spLocks noEditPoints="1"/>
            </p:cNvSpPr>
            <p:nvPr/>
          </p:nvSpPr>
          <p:spPr bwMode="auto">
            <a:xfrm>
              <a:off x="6215" y="3380"/>
              <a:ext cx="13" cy="64"/>
            </a:xfrm>
            <a:custGeom>
              <a:avLst/>
              <a:gdLst>
                <a:gd name="T0" fmla="*/ 6 w 7"/>
                <a:gd name="T1" fmla="*/ 3 h 32"/>
                <a:gd name="T2" fmla="*/ 3 w 7"/>
                <a:gd name="T3" fmla="*/ 0 h 32"/>
                <a:gd name="T4" fmla="*/ 3 w 7"/>
                <a:gd name="T5" fmla="*/ 0 h 32"/>
                <a:gd name="T6" fmla="*/ 0 w 7"/>
                <a:gd name="T7" fmla="*/ 3 h 32"/>
                <a:gd name="T8" fmla="*/ 0 w 7"/>
                <a:gd name="T9" fmla="*/ 13 h 32"/>
                <a:gd name="T10" fmla="*/ 0 w 7"/>
                <a:gd name="T11" fmla="*/ 28 h 32"/>
                <a:gd name="T12" fmla="*/ 3 w 7"/>
                <a:gd name="T13" fmla="*/ 32 h 32"/>
                <a:gd name="T14" fmla="*/ 3 w 7"/>
                <a:gd name="T15" fmla="*/ 32 h 32"/>
                <a:gd name="T16" fmla="*/ 6 w 7"/>
                <a:gd name="T17" fmla="*/ 29 h 32"/>
                <a:gd name="T18" fmla="*/ 6 w 7"/>
                <a:gd name="T19" fmla="*/ 12 h 32"/>
                <a:gd name="T20" fmla="*/ 6 w 7"/>
                <a:gd name="T21" fmla="*/ 3 h 32"/>
                <a:gd name="T22" fmla="*/ 6 w 7"/>
                <a:gd name="T23" fmla="*/ 3 h 32"/>
                <a:gd name="T24" fmla="*/ 6 w 7"/>
                <a:gd name="T25"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32">
                  <a:moveTo>
                    <a:pt x="6" y="3"/>
                  </a:moveTo>
                  <a:cubicBezTo>
                    <a:pt x="6" y="1"/>
                    <a:pt x="5" y="0"/>
                    <a:pt x="3" y="0"/>
                  </a:cubicBezTo>
                  <a:cubicBezTo>
                    <a:pt x="3" y="0"/>
                    <a:pt x="3" y="0"/>
                    <a:pt x="3" y="0"/>
                  </a:cubicBezTo>
                  <a:cubicBezTo>
                    <a:pt x="1" y="0"/>
                    <a:pt x="0" y="1"/>
                    <a:pt x="0" y="3"/>
                  </a:cubicBezTo>
                  <a:cubicBezTo>
                    <a:pt x="0" y="5"/>
                    <a:pt x="0" y="9"/>
                    <a:pt x="0" y="13"/>
                  </a:cubicBezTo>
                  <a:cubicBezTo>
                    <a:pt x="0" y="18"/>
                    <a:pt x="0" y="24"/>
                    <a:pt x="0" y="28"/>
                  </a:cubicBezTo>
                  <a:cubicBezTo>
                    <a:pt x="0" y="30"/>
                    <a:pt x="1" y="32"/>
                    <a:pt x="3" y="32"/>
                  </a:cubicBezTo>
                  <a:cubicBezTo>
                    <a:pt x="3" y="32"/>
                    <a:pt x="3" y="32"/>
                    <a:pt x="3" y="32"/>
                  </a:cubicBezTo>
                  <a:cubicBezTo>
                    <a:pt x="5" y="32"/>
                    <a:pt x="6" y="30"/>
                    <a:pt x="6" y="29"/>
                  </a:cubicBezTo>
                  <a:cubicBezTo>
                    <a:pt x="7" y="24"/>
                    <a:pt x="6" y="18"/>
                    <a:pt x="6" y="12"/>
                  </a:cubicBezTo>
                  <a:cubicBezTo>
                    <a:pt x="6" y="9"/>
                    <a:pt x="6" y="5"/>
                    <a:pt x="6" y="3"/>
                  </a:cubicBezTo>
                  <a:close/>
                  <a:moveTo>
                    <a:pt x="6" y="3"/>
                  </a:moveTo>
                  <a:cubicBezTo>
                    <a:pt x="6" y="3"/>
                    <a:pt x="6" y="3"/>
                    <a:pt x="6" y="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6112" y="3199"/>
              <a:ext cx="116" cy="245"/>
            </a:xfrm>
            <a:custGeom>
              <a:avLst/>
              <a:gdLst>
                <a:gd name="T0" fmla="*/ 28 w 61"/>
                <a:gd name="T1" fmla="*/ 0 h 122"/>
                <a:gd name="T2" fmla="*/ 19 w 61"/>
                <a:gd name="T3" fmla="*/ 2 h 122"/>
                <a:gd name="T4" fmla="*/ 4 w 61"/>
                <a:gd name="T5" fmla="*/ 35 h 122"/>
                <a:gd name="T6" fmla="*/ 9 w 61"/>
                <a:gd name="T7" fmla="*/ 118 h 122"/>
                <a:gd name="T8" fmla="*/ 12 w 61"/>
                <a:gd name="T9" fmla="*/ 122 h 122"/>
                <a:gd name="T10" fmla="*/ 15 w 61"/>
                <a:gd name="T11" fmla="*/ 118 h 122"/>
                <a:gd name="T12" fmla="*/ 11 w 61"/>
                <a:gd name="T13" fmla="*/ 33 h 122"/>
                <a:gd name="T14" fmla="*/ 21 w 61"/>
                <a:gd name="T15" fmla="*/ 8 h 122"/>
                <a:gd name="T16" fmla="*/ 28 w 61"/>
                <a:gd name="T17" fmla="*/ 6 h 122"/>
                <a:gd name="T18" fmla="*/ 46 w 61"/>
                <a:gd name="T19" fmla="*/ 18 h 122"/>
                <a:gd name="T20" fmla="*/ 54 w 61"/>
                <a:gd name="T21" fmla="*/ 77 h 122"/>
                <a:gd name="T22" fmla="*/ 58 w 61"/>
                <a:gd name="T23" fmla="*/ 80 h 122"/>
                <a:gd name="T24" fmla="*/ 58 w 61"/>
                <a:gd name="T25" fmla="*/ 80 h 122"/>
                <a:gd name="T26" fmla="*/ 61 w 61"/>
                <a:gd name="T27" fmla="*/ 77 h 122"/>
                <a:gd name="T28" fmla="*/ 52 w 61"/>
                <a:gd name="T29" fmla="*/ 16 h 122"/>
                <a:gd name="T30" fmla="*/ 28 w 61"/>
                <a:gd name="T31" fmla="*/ 0 h 122"/>
                <a:gd name="T32" fmla="*/ 28 w 61"/>
                <a:gd name="T33" fmla="*/ 0 h 122"/>
                <a:gd name="T34" fmla="*/ 28 w 61"/>
                <a:gd name="T3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122">
                  <a:moveTo>
                    <a:pt x="28" y="0"/>
                  </a:moveTo>
                  <a:cubicBezTo>
                    <a:pt x="25" y="0"/>
                    <a:pt x="22" y="1"/>
                    <a:pt x="19" y="2"/>
                  </a:cubicBezTo>
                  <a:cubicBezTo>
                    <a:pt x="6" y="7"/>
                    <a:pt x="0" y="21"/>
                    <a:pt x="4" y="35"/>
                  </a:cubicBezTo>
                  <a:cubicBezTo>
                    <a:pt x="7" y="42"/>
                    <a:pt x="9" y="80"/>
                    <a:pt x="9" y="118"/>
                  </a:cubicBezTo>
                  <a:cubicBezTo>
                    <a:pt x="9" y="120"/>
                    <a:pt x="10" y="122"/>
                    <a:pt x="12" y="122"/>
                  </a:cubicBezTo>
                  <a:cubicBezTo>
                    <a:pt x="14" y="122"/>
                    <a:pt x="15" y="120"/>
                    <a:pt x="15" y="118"/>
                  </a:cubicBezTo>
                  <a:cubicBezTo>
                    <a:pt x="15" y="84"/>
                    <a:pt x="14" y="42"/>
                    <a:pt x="11" y="33"/>
                  </a:cubicBezTo>
                  <a:cubicBezTo>
                    <a:pt x="7" y="22"/>
                    <a:pt x="12" y="12"/>
                    <a:pt x="21" y="8"/>
                  </a:cubicBezTo>
                  <a:cubicBezTo>
                    <a:pt x="23" y="7"/>
                    <a:pt x="26" y="6"/>
                    <a:pt x="28" y="6"/>
                  </a:cubicBezTo>
                  <a:cubicBezTo>
                    <a:pt x="36" y="6"/>
                    <a:pt x="43" y="11"/>
                    <a:pt x="46" y="18"/>
                  </a:cubicBezTo>
                  <a:cubicBezTo>
                    <a:pt x="52" y="32"/>
                    <a:pt x="54" y="58"/>
                    <a:pt x="54" y="77"/>
                  </a:cubicBezTo>
                  <a:cubicBezTo>
                    <a:pt x="54" y="79"/>
                    <a:pt x="56" y="80"/>
                    <a:pt x="58" y="80"/>
                  </a:cubicBezTo>
                  <a:cubicBezTo>
                    <a:pt x="58" y="80"/>
                    <a:pt x="58" y="80"/>
                    <a:pt x="58" y="80"/>
                  </a:cubicBezTo>
                  <a:cubicBezTo>
                    <a:pt x="59" y="80"/>
                    <a:pt x="61" y="78"/>
                    <a:pt x="61" y="77"/>
                  </a:cubicBezTo>
                  <a:cubicBezTo>
                    <a:pt x="60" y="57"/>
                    <a:pt x="58" y="31"/>
                    <a:pt x="52" y="16"/>
                  </a:cubicBezTo>
                  <a:cubicBezTo>
                    <a:pt x="48" y="6"/>
                    <a:pt x="39" y="0"/>
                    <a:pt x="28" y="0"/>
                  </a:cubicBezTo>
                  <a:close/>
                  <a:moveTo>
                    <a:pt x="28" y="0"/>
                  </a:moveTo>
                  <a:cubicBezTo>
                    <a:pt x="28" y="0"/>
                    <a:pt x="28" y="0"/>
                    <a:pt x="2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3000"/>
                            </p:stCondLst>
                            <p:childTnLst>
                              <p:par>
                                <p:cTn id="21" presetID="22" presetClass="entr" presetSubtype="1"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up)">
                                      <p:cBhvr>
                                        <p:cTn id="23" dur="10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childTnLst>
                                </p:cTn>
                              </p:par>
                              <p:par>
                                <p:cTn id="29" presetID="42"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24" grpId="0" animBg="1"/>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854190" y="2243455"/>
            <a:ext cx="4686935" cy="768350"/>
          </a:xfrm>
          <a:prstGeom prst="rect">
            <a:avLst/>
          </a:prstGeom>
          <a:noFill/>
        </p:spPr>
        <p:txBody>
          <a:bodyPr wrap="square" rtlCol="0">
            <a:spAutoFit/>
          </a:bodyPr>
          <a:lstStyle/>
          <a:p>
            <a:pPr algn="ctr"/>
            <a:r>
              <a:rPr lang="zh-CN" altLang="en-US" sz="4400">
                <a:solidFill>
                  <a:srgbClr val="18CAB5"/>
                </a:solidFill>
                <a:effectLst>
                  <a:outerShdw blurRad="38100" dist="25400" dir="5400000" algn="ctr" rotWithShape="0">
                    <a:srgbClr val="6E747A">
                      <a:alpha val="43000"/>
                    </a:srgbClr>
                  </a:outerShdw>
                </a:effectLst>
                <a:sym typeface="+mn-ea"/>
              </a:rPr>
              <a:t>物联网安全？</a:t>
            </a:r>
            <a:endParaRPr lang="zh-CN" altLang="en-US" sz="4400">
              <a:solidFill>
                <a:srgbClr val="18CAB5"/>
              </a:solidFill>
              <a:effectLst>
                <a:outerShdw blurRad="38100" dist="25400" dir="5400000" algn="ctr" rotWithShape="0">
                  <a:srgbClr val="6E747A">
                    <a:alpha val="43000"/>
                  </a:srgbClr>
                </a:outerShdw>
              </a:effectLst>
              <a:sym typeface="+mn-ea"/>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567170" y="3173730"/>
            <a:ext cx="5260340" cy="2091690"/>
          </a:xfrm>
          <a:prstGeom prst="rect">
            <a:avLst/>
          </a:prstGeom>
          <a:noFill/>
        </p:spPr>
        <p:txBody>
          <a:bodyPr wrap="square" rtlCol="0">
            <a:spAutoFit/>
          </a:bodyPr>
          <a:lstStyle/>
          <a:p>
            <a:pPr>
              <a:lnSpc>
                <a:spcPct val="130000"/>
              </a:lnSpc>
            </a:pPr>
            <a:r>
              <a:rPr lang="en-US" sz="2000">
                <a:sym typeface="+mn-ea"/>
              </a:rPr>
              <a:t>	</a:t>
            </a:r>
            <a:r>
              <a:rPr sz="2000">
                <a:sym typeface="+mn-ea"/>
              </a:rPr>
              <a:t>在</a:t>
            </a:r>
            <a:r>
              <a:rPr lang="zh-CN" sz="2000">
                <a:sym typeface="+mn-ea"/>
              </a:rPr>
              <a:t>智慧城市建设</a:t>
            </a:r>
            <a:r>
              <a:rPr sz="2000">
                <a:sym typeface="+mn-ea"/>
              </a:rPr>
              <a:t>中，一个最大的、最困难、最艰巨的问题就是如何更好的解决物联网的安全问题，如何给人们带来方便的同时给人们一个更可靠、更安全、更有保障的服务</a:t>
            </a:r>
            <a:r>
              <a:rPr lang="zh-CN" sz="2000">
                <a:sym typeface="+mn-ea"/>
              </a:rPr>
              <a:t>。</a:t>
            </a:r>
            <a:endParaRPr lang="zh-CN" sz="2000">
              <a:sym typeface="+mn-ea"/>
            </a:endParaRPr>
          </a:p>
        </p:txBody>
      </p:sp>
      <p:grpSp>
        <p:nvGrpSpPr>
          <p:cNvPr id="22" name="组合 21"/>
          <p:cNvGrpSpPr/>
          <p:nvPr/>
        </p:nvGrpSpPr>
        <p:grpSpPr>
          <a:xfrm>
            <a:off x="459740" y="1872868"/>
            <a:ext cx="5655945" cy="3811836"/>
            <a:chOff x="459740" y="1872868"/>
            <a:chExt cx="5655945" cy="3811836"/>
          </a:xfrm>
        </p:grpSpPr>
        <p:sp>
          <p:nvSpPr>
            <p:cNvPr id="10" name="矩形: 圆角 9"/>
            <p:cNvSpPr/>
            <p:nvPr/>
          </p:nvSpPr>
          <p:spPr>
            <a:xfrm>
              <a:off x="479425" y="1872868"/>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4" name="图片 13" descr="E:\学习\2018上\网络安全\图片\u=1714023534,1061497078&amp;fm=27&amp;gp=0.jpgu=1714023534,1061497078&amp;fm=27&amp;gp=0"/>
            <p:cNvPicPr>
              <a:picLocks noChangeAspect="1"/>
            </p:cNvPicPr>
            <p:nvPr/>
          </p:nvPicPr>
          <p:blipFill>
            <a:blip r:embed="rId1"/>
            <a:srcRect/>
            <a:stretch>
              <a:fillRect/>
            </a:stretch>
          </p:blipFill>
          <p:spPr>
            <a:xfrm>
              <a:off x="459740" y="2243708"/>
              <a:ext cx="5655945" cy="2889885"/>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7" name="任意多边形: 形状 16"/>
            <p:cNvSpPr/>
            <p:nvPr/>
          </p:nvSpPr>
          <p:spPr>
            <a:xfrm>
              <a:off x="479425" y="5056742"/>
              <a:ext cx="5616575" cy="627962"/>
            </a:xfrm>
            <a:custGeom>
              <a:avLst/>
              <a:gdLst>
                <a:gd name="connsiteX0" fmla="*/ 0 w 5616575"/>
                <a:gd name="connsiteY0" fmla="*/ 0 h 627962"/>
                <a:gd name="connsiteX1" fmla="*/ 5616575 w 5616575"/>
                <a:gd name="connsiteY1" fmla="*/ 0 h 627962"/>
                <a:gd name="connsiteX2" fmla="*/ 5616575 w 5616575"/>
                <a:gd name="connsiteY2" fmla="*/ 499427 h 627962"/>
                <a:gd name="connsiteX3" fmla="*/ 5488040 w 5616575"/>
                <a:gd name="connsiteY3" fmla="*/ 627962 h 627962"/>
                <a:gd name="connsiteX4" fmla="*/ 128535 w 5616575"/>
                <a:gd name="connsiteY4" fmla="*/ 627962 h 627962"/>
                <a:gd name="connsiteX5" fmla="*/ 0 w 5616575"/>
                <a:gd name="connsiteY5" fmla="*/ 499427 h 62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575" h="627962">
                  <a:moveTo>
                    <a:pt x="0" y="0"/>
                  </a:moveTo>
                  <a:lnTo>
                    <a:pt x="5616575" y="0"/>
                  </a:lnTo>
                  <a:lnTo>
                    <a:pt x="5616575" y="499427"/>
                  </a:lnTo>
                  <a:cubicBezTo>
                    <a:pt x="5616575" y="570415"/>
                    <a:pt x="5559028" y="627962"/>
                    <a:pt x="5488040" y="627962"/>
                  </a:cubicBezTo>
                  <a:lnTo>
                    <a:pt x="128535" y="627962"/>
                  </a:lnTo>
                  <a:cubicBezTo>
                    <a:pt x="57547" y="627962"/>
                    <a:pt x="0" y="570415"/>
                    <a:pt x="0" y="4994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nvSpPr>
          <p:spPr>
            <a:xfrm>
              <a:off x="674342" y="5109113"/>
              <a:ext cx="5226739" cy="521970"/>
            </a:xfrm>
            <a:prstGeom prst="rect">
              <a:avLst/>
            </a:prstGeom>
            <a:noFill/>
          </p:spPr>
          <p:txBody>
            <a:bodyPr wrap="square" rtlCol="0">
              <a:spAutoFit/>
            </a:bodyPr>
            <a:lstStyle/>
            <a:p>
              <a:pPr algn="ctr"/>
              <a:r>
                <a:rPr lang="zh-CN" altLang="en-US" sz="2800" dirty="0">
                  <a:solidFill>
                    <a:schemeClr val="tx1">
                      <a:lumMod val="50000"/>
                      <a:lumOff val="50000"/>
                    </a:schemeClr>
                  </a:solidFill>
                </a:rPr>
                <a:t>物联网安全</a:t>
              </a:r>
              <a:endParaRPr lang="zh-CN" altLang="en-US" sz="2800" dirty="0">
                <a:solidFill>
                  <a:schemeClr val="tx1">
                    <a:lumMod val="50000"/>
                    <a:lumOff val="50000"/>
                  </a:schemeClr>
                </a:solidFill>
              </a:endParaRPr>
            </a:p>
          </p:txBody>
        </p:sp>
      </p:grpSp>
      <p:sp>
        <p:nvSpPr>
          <p:cNvPr id="21" name="文本框 20"/>
          <p:cNvSpPr txBox="1"/>
          <p:nvPr/>
        </p:nvSpPr>
        <p:spPr>
          <a:xfrm>
            <a:off x="7130361" y="1872868"/>
            <a:ext cx="2536153" cy="370840"/>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rPr>
              <a:t>物联网安全内涵</a:t>
            </a:r>
            <a:endParaRPr lang="zh-CN" altLang="en-US" sz="1400" dirty="0">
              <a:solidFill>
                <a:schemeClr val="tx1">
                  <a:lumMod val="50000"/>
                  <a:lumOff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10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par>
                          <p:cTn id="22" fill="hold">
                            <p:stCondLst>
                              <p:cond delay="2500"/>
                            </p:stCondLst>
                            <p:childTnLst>
                              <p:par>
                                <p:cTn id="23" presetID="22" presetClass="entr" presetSubtype="1"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bldLvl="0" animBg="1"/>
      <p:bldP spid="18"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5477"/>
          <a:stretch>
            <a:fillRect/>
          </a:stretch>
        </p:blipFill>
        <p:spPr>
          <a:xfrm>
            <a:off x="0" y="1"/>
            <a:ext cx="12192000" cy="6858000"/>
          </a:xfrm>
          <a:prstGeom prst="rect">
            <a:avLst/>
          </a:prstGeom>
        </p:spPr>
      </p:pic>
      <p:sp>
        <p:nvSpPr>
          <p:cNvPr id="22" name="矩形 21"/>
          <p:cNvSpPr/>
          <p:nvPr/>
        </p:nvSpPr>
        <p:spPr>
          <a:xfrm>
            <a:off x="0" y="4131742"/>
            <a:ext cx="12192000" cy="2726257"/>
          </a:xfrm>
          <a:prstGeom prst="rect">
            <a:avLst/>
          </a:prstGeom>
          <a:solidFill>
            <a:srgbClr val="F2F3F7"/>
          </a:solidFill>
          <a:ln>
            <a:noFill/>
          </a:ln>
          <a:effectLst/>
          <a:extLst>
            <a:ext uri="{91240B29-F687-4F45-9708-019B960494DF}">
              <a14:hiddenLine xmlns:a14="http://schemas.microsoft.com/office/drawing/2010/main" w="9525">
                <a:solidFill>
                  <a:srgbClr val="000000"/>
                </a:solidFill>
                <a:rou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圆角 27"/>
          <p:cNvSpPr/>
          <p:nvPr/>
        </p:nvSpPr>
        <p:spPr>
          <a:xfrm>
            <a:off x="479425" y="290195"/>
            <a:ext cx="11233150" cy="5172710"/>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7" name="Group 4"/>
          <p:cNvGrpSpPr>
            <a:grpSpLocks noChangeAspect="1"/>
          </p:cNvGrpSpPr>
          <p:nvPr/>
        </p:nvGrpSpPr>
        <p:grpSpPr bwMode="auto">
          <a:xfrm rot="0">
            <a:off x="1553845" y="3289935"/>
            <a:ext cx="452755" cy="532130"/>
            <a:chOff x="302" y="403"/>
            <a:chExt cx="285" cy="335"/>
          </a:xfrm>
          <a:gradFill>
            <a:gsLst>
              <a:gs pos="0">
                <a:srgbClr val="08AEEA"/>
              </a:gs>
              <a:gs pos="100000">
                <a:srgbClr val="2AF598"/>
              </a:gs>
            </a:gsLst>
            <a:lin ang="2700000" scaled="0"/>
          </a:gradFill>
        </p:grpSpPr>
        <p:sp>
          <p:nvSpPr>
            <p:cNvPr id="8" name="Freeform 5"/>
            <p:cNvSpPr>
              <a:spLocks noEditPoints="1"/>
            </p:cNvSpPr>
            <p:nvPr/>
          </p:nvSpPr>
          <p:spPr bwMode="auto">
            <a:xfrm>
              <a:off x="368" y="403"/>
              <a:ext cx="153" cy="180"/>
            </a:xfrm>
            <a:custGeom>
              <a:avLst/>
              <a:gdLst>
                <a:gd name="T0" fmla="*/ 349 w 708"/>
                <a:gd name="T1" fmla="*/ 833 h 833"/>
                <a:gd name="T2" fmla="*/ 359 w 708"/>
                <a:gd name="T3" fmla="*/ 833 h 833"/>
                <a:gd name="T4" fmla="*/ 584 w 708"/>
                <a:gd name="T5" fmla="*/ 735 h 833"/>
                <a:gd name="T6" fmla="*/ 685 w 708"/>
                <a:gd name="T7" fmla="*/ 336 h 833"/>
                <a:gd name="T8" fmla="*/ 530 w 708"/>
                <a:gd name="T9" fmla="*/ 45 h 833"/>
                <a:gd name="T10" fmla="*/ 358 w 708"/>
                <a:gd name="T11" fmla="*/ 0 h 833"/>
                <a:gd name="T12" fmla="*/ 352 w 708"/>
                <a:gd name="T13" fmla="*/ 0 h 833"/>
                <a:gd name="T14" fmla="*/ 180 w 708"/>
                <a:gd name="T15" fmla="*/ 44 h 833"/>
                <a:gd name="T16" fmla="*/ 23 w 708"/>
                <a:gd name="T17" fmla="*/ 336 h 833"/>
                <a:gd name="T18" fmla="*/ 123 w 708"/>
                <a:gd name="T19" fmla="*/ 735 h 833"/>
                <a:gd name="T20" fmla="*/ 349 w 708"/>
                <a:gd name="T21" fmla="*/ 833 h 833"/>
                <a:gd name="T22" fmla="*/ 108 w 708"/>
                <a:gd name="T23" fmla="*/ 344 h 833"/>
                <a:gd name="T24" fmla="*/ 109 w 708"/>
                <a:gd name="T25" fmla="*/ 341 h 833"/>
                <a:gd name="T26" fmla="*/ 352 w 708"/>
                <a:gd name="T27" fmla="*/ 87 h 833"/>
                <a:gd name="T28" fmla="*/ 356 w 708"/>
                <a:gd name="T29" fmla="*/ 87 h 833"/>
                <a:gd name="T30" fmla="*/ 599 w 708"/>
                <a:gd name="T31" fmla="*/ 341 h 833"/>
                <a:gd name="T32" fmla="*/ 599 w 708"/>
                <a:gd name="T33" fmla="*/ 344 h 833"/>
                <a:gd name="T34" fmla="*/ 520 w 708"/>
                <a:gd name="T35" fmla="*/ 678 h 833"/>
                <a:gd name="T36" fmla="*/ 355 w 708"/>
                <a:gd name="T37" fmla="*/ 746 h 833"/>
                <a:gd name="T38" fmla="*/ 352 w 708"/>
                <a:gd name="T39" fmla="*/ 746 h 833"/>
                <a:gd name="T40" fmla="*/ 188 w 708"/>
                <a:gd name="T41" fmla="*/ 678 h 833"/>
                <a:gd name="T42" fmla="*/ 108 w 708"/>
                <a:gd name="T43" fmla="*/ 344 h 833"/>
                <a:gd name="T44" fmla="*/ 108 w 708"/>
                <a:gd name="T45" fmla="*/ 344 h 833"/>
                <a:gd name="T46" fmla="*/ 108 w 708"/>
                <a:gd name="T47" fmla="*/ 344 h 8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08" h="833">
                  <a:moveTo>
                    <a:pt x="349" y="833"/>
                  </a:moveTo>
                  <a:cubicBezTo>
                    <a:pt x="359" y="833"/>
                    <a:pt x="359" y="833"/>
                    <a:pt x="359" y="833"/>
                  </a:cubicBezTo>
                  <a:cubicBezTo>
                    <a:pt x="453" y="831"/>
                    <a:pt x="528" y="798"/>
                    <a:pt x="584" y="735"/>
                  </a:cubicBezTo>
                  <a:cubicBezTo>
                    <a:pt x="708" y="596"/>
                    <a:pt x="687" y="358"/>
                    <a:pt x="685" y="336"/>
                  </a:cubicBezTo>
                  <a:cubicBezTo>
                    <a:pt x="677" y="165"/>
                    <a:pt x="596" y="83"/>
                    <a:pt x="530" y="45"/>
                  </a:cubicBezTo>
                  <a:cubicBezTo>
                    <a:pt x="480" y="17"/>
                    <a:pt x="422" y="2"/>
                    <a:pt x="358" y="0"/>
                  </a:cubicBezTo>
                  <a:cubicBezTo>
                    <a:pt x="352" y="0"/>
                    <a:pt x="352" y="0"/>
                    <a:pt x="352" y="0"/>
                  </a:cubicBezTo>
                  <a:cubicBezTo>
                    <a:pt x="317" y="0"/>
                    <a:pt x="247" y="6"/>
                    <a:pt x="180" y="44"/>
                  </a:cubicBezTo>
                  <a:cubicBezTo>
                    <a:pt x="113" y="82"/>
                    <a:pt x="31" y="164"/>
                    <a:pt x="23" y="336"/>
                  </a:cubicBezTo>
                  <a:cubicBezTo>
                    <a:pt x="21" y="358"/>
                    <a:pt x="0" y="596"/>
                    <a:pt x="123" y="735"/>
                  </a:cubicBezTo>
                  <a:cubicBezTo>
                    <a:pt x="179" y="798"/>
                    <a:pt x="255" y="831"/>
                    <a:pt x="349" y="833"/>
                  </a:cubicBezTo>
                  <a:close/>
                  <a:moveTo>
                    <a:pt x="108" y="344"/>
                  </a:moveTo>
                  <a:cubicBezTo>
                    <a:pt x="108" y="343"/>
                    <a:pt x="109" y="342"/>
                    <a:pt x="109" y="341"/>
                  </a:cubicBezTo>
                  <a:cubicBezTo>
                    <a:pt x="119" y="112"/>
                    <a:pt x="282" y="87"/>
                    <a:pt x="352" y="87"/>
                  </a:cubicBezTo>
                  <a:cubicBezTo>
                    <a:pt x="356" y="87"/>
                    <a:pt x="356" y="87"/>
                    <a:pt x="356" y="87"/>
                  </a:cubicBezTo>
                  <a:cubicBezTo>
                    <a:pt x="442" y="89"/>
                    <a:pt x="589" y="124"/>
                    <a:pt x="599" y="341"/>
                  </a:cubicBezTo>
                  <a:cubicBezTo>
                    <a:pt x="599" y="342"/>
                    <a:pt x="599" y="343"/>
                    <a:pt x="599" y="344"/>
                  </a:cubicBezTo>
                  <a:cubicBezTo>
                    <a:pt x="599" y="346"/>
                    <a:pt x="622" y="563"/>
                    <a:pt x="520" y="678"/>
                  </a:cubicBezTo>
                  <a:cubicBezTo>
                    <a:pt x="480" y="723"/>
                    <a:pt x="426" y="746"/>
                    <a:pt x="355" y="746"/>
                  </a:cubicBezTo>
                  <a:cubicBezTo>
                    <a:pt x="352" y="746"/>
                    <a:pt x="352" y="746"/>
                    <a:pt x="352" y="746"/>
                  </a:cubicBezTo>
                  <a:cubicBezTo>
                    <a:pt x="282" y="746"/>
                    <a:pt x="228" y="723"/>
                    <a:pt x="188" y="678"/>
                  </a:cubicBezTo>
                  <a:cubicBezTo>
                    <a:pt x="86" y="564"/>
                    <a:pt x="108" y="346"/>
                    <a:pt x="108" y="344"/>
                  </a:cubicBezTo>
                  <a:close/>
                  <a:moveTo>
                    <a:pt x="108" y="344"/>
                  </a:moveTo>
                  <a:cubicBezTo>
                    <a:pt x="108" y="344"/>
                    <a:pt x="108" y="344"/>
                    <a:pt x="108" y="34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 name="Freeform 6"/>
            <p:cNvSpPr>
              <a:spLocks noEditPoints="1"/>
            </p:cNvSpPr>
            <p:nvPr/>
          </p:nvSpPr>
          <p:spPr bwMode="auto">
            <a:xfrm>
              <a:off x="302" y="581"/>
              <a:ext cx="285" cy="157"/>
            </a:xfrm>
            <a:custGeom>
              <a:avLst/>
              <a:gdLst>
                <a:gd name="T0" fmla="*/ 1315 w 1316"/>
                <a:gd name="T1" fmla="*/ 404 h 722"/>
                <a:gd name="T2" fmla="*/ 1315 w 1316"/>
                <a:gd name="T3" fmla="*/ 403 h 722"/>
                <a:gd name="T4" fmla="*/ 1315 w 1316"/>
                <a:gd name="T5" fmla="*/ 395 h 722"/>
                <a:gd name="T6" fmla="*/ 1170 w 1316"/>
                <a:gd name="T7" fmla="*/ 136 h 722"/>
                <a:gd name="T8" fmla="*/ 1167 w 1316"/>
                <a:gd name="T9" fmla="*/ 135 h 722"/>
                <a:gd name="T10" fmla="*/ 901 w 1316"/>
                <a:gd name="T11" fmla="*/ 14 h 722"/>
                <a:gd name="T12" fmla="*/ 841 w 1316"/>
                <a:gd name="T13" fmla="*/ 25 h 722"/>
                <a:gd name="T14" fmla="*/ 852 w 1316"/>
                <a:gd name="T15" fmla="*/ 85 h 722"/>
                <a:gd name="T16" fmla="*/ 1144 w 1316"/>
                <a:gd name="T17" fmla="*/ 218 h 722"/>
                <a:gd name="T18" fmla="*/ 1229 w 1316"/>
                <a:gd name="T19" fmla="*/ 397 h 722"/>
                <a:gd name="T20" fmla="*/ 1229 w 1316"/>
                <a:gd name="T21" fmla="*/ 405 h 722"/>
                <a:gd name="T22" fmla="*/ 1223 w 1316"/>
                <a:gd name="T23" fmla="*/ 504 h 722"/>
                <a:gd name="T24" fmla="*/ 658 w 1316"/>
                <a:gd name="T25" fmla="*/ 635 h 722"/>
                <a:gd name="T26" fmla="*/ 94 w 1316"/>
                <a:gd name="T27" fmla="*/ 504 h 722"/>
                <a:gd name="T28" fmla="*/ 87 w 1316"/>
                <a:gd name="T29" fmla="*/ 405 h 722"/>
                <a:gd name="T30" fmla="*/ 87 w 1316"/>
                <a:gd name="T31" fmla="*/ 397 h 722"/>
                <a:gd name="T32" fmla="*/ 173 w 1316"/>
                <a:gd name="T33" fmla="*/ 218 h 722"/>
                <a:gd name="T34" fmla="*/ 465 w 1316"/>
                <a:gd name="T35" fmla="*/ 84 h 722"/>
                <a:gd name="T36" fmla="*/ 475 w 1316"/>
                <a:gd name="T37" fmla="*/ 24 h 722"/>
                <a:gd name="T38" fmla="*/ 415 w 1316"/>
                <a:gd name="T39" fmla="*/ 14 h 722"/>
                <a:gd name="T40" fmla="*/ 150 w 1316"/>
                <a:gd name="T41" fmla="*/ 135 h 722"/>
                <a:gd name="T42" fmla="*/ 146 w 1316"/>
                <a:gd name="T43" fmla="*/ 136 h 722"/>
                <a:gd name="T44" fmla="*/ 1 w 1316"/>
                <a:gd name="T45" fmla="*/ 394 h 722"/>
                <a:gd name="T46" fmla="*/ 1 w 1316"/>
                <a:gd name="T47" fmla="*/ 402 h 722"/>
                <a:gd name="T48" fmla="*/ 1 w 1316"/>
                <a:gd name="T49" fmla="*/ 403 h 722"/>
                <a:gd name="T50" fmla="*/ 17 w 1316"/>
                <a:gd name="T51" fmla="*/ 548 h 722"/>
                <a:gd name="T52" fmla="*/ 34 w 1316"/>
                <a:gd name="T53" fmla="*/ 569 h 722"/>
                <a:gd name="T54" fmla="*/ 659 w 1316"/>
                <a:gd name="T55" fmla="*/ 722 h 722"/>
                <a:gd name="T56" fmla="*/ 1283 w 1316"/>
                <a:gd name="T57" fmla="*/ 569 h 722"/>
                <a:gd name="T58" fmla="*/ 1300 w 1316"/>
                <a:gd name="T59" fmla="*/ 548 h 722"/>
                <a:gd name="T60" fmla="*/ 1315 w 1316"/>
                <a:gd name="T61" fmla="*/ 404 h 722"/>
                <a:gd name="T62" fmla="*/ 1315 w 1316"/>
                <a:gd name="T63" fmla="*/ 404 h 722"/>
                <a:gd name="T64" fmla="*/ 1315 w 1316"/>
                <a:gd name="T65" fmla="*/ 404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16" h="722">
                  <a:moveTo>
                    <a:pt x="1315" y="404"/>
                  </a:moveTo>
                  <a:cubicBezTo>
                    <a:pt x="1315" y="403"/>
                    <a:pt x="1315" y="403"/>
                    <a:pt x="1315" y="403"/>
                  </a:cubicBezTo>
                  <a:cubicBezTo>
                    <a:pt x="1315" y="400"/>
                    <a:pt x="1315" y="398"/>
                    <a:pt x="1315" y="395"/>
                  </a:cubicBezTo>
                  <a:cubicBezTo>
                    <a:pt x="1313" y="331"/>
                    <a:pt x="1309" y="183"/>
                    <a:pt x="1170" y="136"/>
                  </a:cubicBezTo>
                  <a:cubicBezTo>
                    <a:pt x="1169" y="136"/>
                    <a:pt x="1168" y="135"/>
                    <a:pt x="1167" y="135"/>
                  </a:cubicBezTo>
                  <a:cubicBezTo>
                    <a:pt x="1023" y="98"/>
                    <a:pt x="903" y="15"/>
                    <a:pt x="901" y="14"/>
                  </a:cubicBezTo>
                  <a:cubicBezTo>
                    <a:pt x="882" y="0"/>
                    <a:pt x="855" y="5"/>
                    <a:pt x="841" y="25"/>
                  </a:cubicBezTo>
                  <a:cubicBezTo>
                    <a:pt x="827" y="44"/>
                    <a:pt x="832" y="71"/>
                    <a:pt x="852" y="85"/>
                  </a:cubicBezTo>
                  <a:cubicBezTo>
                    <a:pt x="857" y="89"/>
                    <a:pt x="984" y="177"/>
                    <a:pt x="1144" y="218"/>
                  </a:cubicBezTo>
                  <a:cubicBezTo>
                    <a:pt x="1218" y="245"/>
                    <a:pt x="1227" y="324"/>
                    <a:pt x="1229" y="397"/>
                  </a:cubicBezTo>
                  <a:cubicBezTo>
                    <a:pt x="1229" y="400"/>
                    <a:pt x="1229" y="403"/>
                    <a:pt x="1229" y="405"/>
                  </a:cubicBezTo>
                  <a:cubicBezTo>
                    <a:pt x="1230" y="434"/>
                    <a:pt x="1228" y="479"/>
                    <a:pt x="1223" y="504"/>
                  </a:cubicBezTo>
                  <a:cubicBezTo>
                    <a:pt x="1171" y="534"/>
                    <a:pt x="967" y="635"/>
                    <a:pt x="658" y="635"/>
                  </a:cubicBezTo>
                  <a:cubicBezTo>
                    <a:pt x="351" y="635"/>
                    <a:pt x="146" y="533"/>
                    <a:pt x="94" y="504"/>
                  </a:cubicBezTo>
                  <a:cubicBezTo>
                    <a:pt x="89" y="478"/>
                    <a:pt x="87" y="434"/>
                    <a:pt x="87" y="405"/>
                  </a:cubicBezTo>
                  <a:cubicBezTo>
                    <a:pt x="87" y="402"/>
                    <a:pt x="87" y="400"/>
                    <a:pt x="87" y="397"/>
                  </a:cubicBezTo>
                  <a:cubicBezTo>
                    <a:pt x="90" y="324"/>
                    <a:pt x="98" y="244"/>
                    <a:pt x="173" y="218"/>
                  </a:cubicBezTo>
                  <a:cubicBezTo>
                    <a:pt x="332" y="177"/>
                    <a:pt x="459" y="88"/>
                    <a:pt x="465" y="84"/>
                  </a:cubicBezTo>
                  <a:cubicBezTo>
                    <a:pt x="484" y="71"/>
                    <a:pt x="489" y="44"/>
                    <a:pt x="475" y="24"/>
                  </a:cubicBezTo>
                  <a:cubicBezTo>
                    <a:pt x="462" y="5"/>
                    <a:pt x="435" y="0"/>
                    <a:pt x="415" y="14"/>
                  </a:cubicBezTo>
                  <a:cubicBezTo>
                    <a:pt x="414" y="15"/>
                    <a:pt x="295" y="98"/>
                    <a:pt x="150" y="135"/>
                  </a:cubicBezTo>
                  <a:cubicBezTo>
                    <a:pt x="148" y="135"/>
                    <a:pt x="147" y="135"/>
                    <a:pt x="146" y="136"/>
                  </a:cubicBezTo>
                  <a:cubicBezTo>
                    <a:pt x="7" y="183"/>
                    <a:pt x="3" y="331"/>
                    <a:pt x="1" y="394"/>
                  </a:cubicBezTo>
                  <a:cubicBezTo>
                    <a:pt x="1" y="397"/>
                    <a:pt x="1" y="400"/>
                    <a:pt x="1" y="402"/>
                  </a:cubicBezTo>
                  <a:cubicBezTo>
                    <a:pt x="1" y="403"/>
                    <a:pt x="1" y="403"/>
                    <a:pt x="1" y="403"/>
                  </a:cubicBezTo>
                  <a:cubicBezTo>
                    <a:pt x="1" y="420"/>
                    <a:pt x="0" y="506"/>
                    <a:pt x="17" y="548"/>
                  </a:cubicBezTo>
                  <a:cubicBezTo>
                    <a:pt x="21" y="557"/>
                    <a:pt x="26" y="564"/>
                    <a:pt x="34" y="569"/>
                  </a:cubicBezTo>
                  <a:cubicBezTo>
                    <a:pt x="44" y="575"/>
                    <a:pt x="274" y="722"/>
                    <a:pt x="659" y="722"/>
                  </a:cubicBezTo>
                  <a:cubicBezTo>
                    <a:pt x="1044" y="722"/>
                    <a:pt x="1274" y="575"/>
                    <a:pt x="1283" y="569"/>
                  </a:cubicBezTo>
                  <a:cubicBezTo>
                    <a:pt x="1291" y="564"/>
                    <a:pt x="1297" y="557"/>
                    <a:pt x="1300" y="548"/>
                  </a:cubicBezTo>
                  <a:cubicBezTo>
                    <a:pt x="1316" y="506"/>
                    <a:pt x="1316" y="420"/>
                    <a:pt x="1315" y="404"/>
                  </a:cubicBezTo>
                  <a:close/>
                  <a:moveTo>
                    <a:pt x="1315" y="404"/>
                  </a:moveTo>
                  <a:cubicBezTo>
                    <a:pt x="1315" y="404"/>
                    <a:pt x="1315" y="404"/>
                    <a:pt x="1315" y="404"/>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10" name="Group 149"/>
          <p:cNvGrpSpPr>
            <a:grpSpLocks noChangeAspect="1"/>
          </p:cNvGrpSpPr>
          <p:nvPr/>
        </p:nvGrpSpPr>
        <p:grpSpPr bwMode="auto">
          <a:xfrm rot="0">
            <a:off x="1518920" y="4554220"/>
            <a:ext cx="522605" cy="522605"/>
            <a:chOff x="2221" y="2322"/>
            <a:chExt cx="329" cy="329"/>
          </a:xfrm>
          <a:gradFill>
            <a:gsLst>
              <a:gs pos="0">
                <a:srgbClr val="08AEEA"/>
              </a:gs>
              <a:gs pos="100000">
                <a:srgbClr val="2AF598"/>
              </a:gs>
            </a:gsLst>
            <a:lin ang="2700000" scaled="0"/>
          </a:gradFill>
        </p:grpSpPr>
        <p:sp>
          <p:nvSpPr>
            <p:cNvPr id="11" name="Freeform 150"/>
            <p:cNvSpPr>
              <a:spLocks noEditPoints="1"/>
            </p:cNvSpPr>
            <p:nvPr/>
          </p:nvSpPr>
          <p:spPr bwMode="auto">
            <a:xfrm>
              <a:off x="2221" y="2342"/>
              <a:ext cx="309" cy="309"/>
            </a:xfrm>
            <a:custGeom>
              <a:avLst/>
              <a:gdLst>
                <a:gd name="T0" fmla="*/ 1095 w 1428"/>
                <a:gd name="T1" fmla="*/ 802 h 1429"/>
                <a:gd name="T2" fmla="*/ 884 w 1428"/>
                <a:gd name="T3" fmla="*/ 952 h 1429"/>
                <a:gd name="T4" fmla="*/ 828 w 1428"/>
                <a:gd name="T5" fmla="*/ 922 h 1429"/>
                <a:gd name="T6" fmla="*/ 478 w 1428"/>
                <a:gd name="T7" fmla="*/ 546 h 1429"/>
                <a:gd name="T8" fmla="*/ 579 w 1428"/>
                <a:gd name="T9" fmla="*/ 446 h 1429"/>
                <a:gd name="T10" fmla="*/ 492 w 1428"/>
                <a:gd name="T11" fmla="*/ 137 h 1429"/>
                <a:gd name="T12" fmla="*/ 402 w 1428"/>
                <a:gd name="T13" fmla="*/ 47 h 1429"/>
                <a:gd name="T14" fmla="*/ 186 w 1428"/>
                <a:gd name="T15" fmla="*/ 47 h 1429"/>
                <a:gd name="T16" fmla="*/ 77 w 1428"/>
                <a:gd name="T17" fmla="*/ 158 h 1429"/>
                <a:gd name="T18" fmla="*/ 48 w 1428"/>
                <a:gd name="T19" fmla="*/ 544 h 1429"/>
                <a:gd name="T20" fmla="*/ 795 w 1428"/>
                <a:gd name="T21" fmla="*/ 1345 h 1429"/>
                <a:gd name="T22" fmla="*/ 1096 w 1428"/>
                <a:gd name="T23" fmla="*/ 1429 h 1429"/>
                <a:gd name="T24" fmla="*/ 1282 w 1428"/>
                <a:gd name="T25" fmla="*/ 1348 h 1429"/>
                <a:gd name="T26" fmla="*/ 1380 w 1428"/>
                <a:gd name="T27" fmla="*/ 1249 h 1429"/>
                <a:gd name="T28" fmla="*/ 1379 w 1428"/>
                <a:gd name="T29" fmla="*/ 1028 h 1429"/>
                <a:gd name="T30" fmla="*/ 1318 w 1428"/>
                <a:gd name="T31" fmla="*/ 1189 h 1429"/>
                <a:gd name="T32" fmla="*/ 1279 w 1428"/>
                <a:gd name="T33" fmla="*/ 1228 h 1429"/>
                <a:gd name="T34" fmla="*/ 1097 w 1428"/>
                <a:gd name="T35" fmla="*/ 1343 h 1429"/>
                <a:gd name="T36" fmla="*/ 832 w 1428"/>
                <a:gd name="T37" fmla="*/ 1267 h 1429"/>
                <a:gd name="T38" fmla="*/ 130 w 1428"/>
                <a:gd name="T39" fmla="*/ 514 h 1429"/>
                <a:gd name="T40" fmla="*/ 138 w 1428"/>
                <a:gd name="T41" fmla="*/ 218 h 1429"/>
                <a:gd name="T42" fmla="*/ 296 w 1428"/>
                <a:gd name="T43" fmla="*/ 87 h 1429"/>
                <a:gd name="T44" fmla="*/ 343 w 1428"/>
                <a:gd name="T45" fmla="*/ 110 h 1429"/>
                <a:gd name="T46" fmla="*/ 431 w 1428"/>
                <a:gd name="T47" fmla="*/ 198 h 1429"/>
                <a:gd name="T48" fmla="*/ 519 w 1428"/>
                <a:gd name="T49" fmla="*/ 385 h 1429"/>
                <a:gd name="T50" fmla="*/ 411 w 1428"/>
                <a:gd name="T51" fmla="*/ 490 h 1429"/>
                <a:gd name="T52" fmla="*/ 393 w 1428"/>
                <a:gd name="T53" fmla="*/ 565 h 1429"/>
                <a:gd name="T54" fmla="*/ 497 w 1428"/>
                <a:gd name="T55" fmla="*/ 736 h 1429"/>
                <a:gd name="T56" fmla="*/ 781 w 1428"/>
                <a:gd name="T57" fmla="*/ 995 h 1429"/>
                <a:gd name="T58" fmla="*/ 852 w 1428"/>
                <a:gd name="T59" fmla="*/ 1033 h 1429"/>
                <a:gd name="T60" fmla="*/ 888 w 1428"/>
                <a:gd name="T61" fmla="*/ 1044 h 1429"/>
                <a:gd name="T62" fmla="*/ 1046 w 1428"/>
                <a:gd name="T63" fmla="*/ 912 h 1429"/>
                <a:gd name="T64" fmla="*/ 1140 w 1428"/>
                <a:gd name="T65" fmla="*/ 912 h 1429"/>
                <a:gd name="T66" fmla="*/ 1318 w 1428"/>
                <a:gd name="T67" fmla="*/ 1189 h 1429"/>
                <a:gd name="T68" fmla="*/ 1318 w 1428"/>
                <a:gd name="T69" fmla="*/ 1189 h 1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28" h="1429">
                  <a:moveTo>
                    <a:pt x="1203" y="852"/>
                  </a:moveTo>
                  <a:cubicBezTo>
                    <a:pt x="1172" y="819"/>
                    <a:pt x="1135" y="802"/>
                    <a:pt x="1095" y="802"/>
                  </a:cubicBezTo>
                  <a:cubicBezTo>
                    <a:pt x="1056" y="802"/>
                    <a:pt x="1018" y="819"/>
                    <a:pt x="986" y="851"/>
                  </a:cubicBezTo>
                  <a:cubicBezTo>
                    <a:pt x="884" y="952"/>
                    <a:pt x="884" y="952"/>
                    <a:pt x="884" y="952"/>
                  </a:cubicBezTo>
                  <a:cubicBezTo>
                    <a:pt x="876" y="948"/>
                    <a:pt x="868" y="944"/>
                    <a:pt x="860" y="939"/>
                  </a:cubicBezTo>
                  <a:cubicBezTo>
                    <a:pt x="848" y="934"/>
                    <a:pt x="837" y="928"/>
                    <a:pt x="828" y="922"/>
                  </a:cubicBezTo>
                  <a:cubicBezTo>
                    <a:pt x="733" y="862"/>
                    <a:pt x="647" y="784"/>
                    <a:pt x="565" y="682"/>
                  </a:cubicBezTo>
                  <a:cubicBezTo>
                    <a:pt x="525" y="632"/>
                    <a:pt x="498" y="589"/>
                    <a:pt x="478" y="546"/>
                  </a:cubicBezTo>
                  <a:cubicBezTo>
                    <a:pt x="505" y="522"/>
                    <a:pt x="529" y="497"/>
                    <a:pt x="553" y="473"/>
                  </a:cubicBezTo>
                  <a:cubicBezTo>
                    <a:pt x="562" y="464"/>
                    <a:pt x="571" y="455"/>
                    <a:pt x="579" y="446"/>
                  </a:cubicBezTo>
                  <a:cubicBezTo>
                    <a:pt x="647" y="379"/>
                    <a:pt x="647" y="292"/>
                    <a:pt x="579" y="225"/>
                  </a:cubicBezTo>
                  <a:cubicBezTo>
                    <a:pt x="492" y="137"/>
                    <a:pt x="492" y="137"/>
                    <a:pt x="492" y="137"/>
                  </a:cubicBezTo>
                  <a:cubicBezTo>
                    <a:pt x="482" y="127"/>
                    <a:pt x="472" y="117"/>
                    <a:pt x="462" y="107"/>
                  </a:cubicBezTo>
                  <a:cubicBezTo>
                    <a:pt x="443" y="87"/>
                    <a:pt x="423" y="66"/>
                    <a:pt x="402" y="47"/>
                  </a:cubicBezTo>
                  <a:cubicBezTo>
                    <a:pt x="371" y="17"/>
                    <a:pt x="334" y="0"/>
                    <a:pt x="295" y="0"/>
                  </a:cubicBezTo>
                  <a:cubicBezTo>
                    <a:pt x="256" y="0"/>
                    <a:pt x="218" y="17"/>
                    <a:pt x="186" y="47"/>
                  </a:cubicBezTo>
                  <a:cubicBezTo>
                    <a:pt x="186" y="48"/>
                    <a:pt x="186" y="48"/>
                    <a:pt x="186" y="48"/>
                  </a:cubicBezTo>
                  <a:cubicBezTo>
                    <a:pt x="77" y="158"/>
                    <a:pt x="77" y="158"/>
                    <a:pt x="77" y="158"/>
                  </a:cubicBezTo>
                  <a:cubicBezTo>
                    <a:pt x="36" y="199"/>
                    <a:pt x="12" y="249"/>
                    <a:pt x="7" y="306"/>
                  </a:cubicBezTo>
                  <a:cubicBezTo>
                    <a:pt x="0" y="400"/>
                    <a:pt x="27" y="487"/>
                    <a:pt x="48" y="544"/>
                  </a:cubicBezTo>
                  <a:cubicBezTo>
                    <a:pt x="100" y="684"/>
                    <a:pt x="178" y="813"/>
                    <a:pt x="293" y="952"/>
                  </a:cubicBezTo>
                  <a:cubicBezTo>
                    <a:pt x="433" y="1120"/>
                    <a:pt x="602" y="1252"/>
                    <a:pt x="795" y="1345"/>
                  </a:cubicBezTo>
                  <a:cubicBezTo>
                    <a:pt x="868" y="1380"/>
                    <a:pt x="966" y="1421"/>
                    <a:pt x="1076" y="1428"/>
                  </a:cubicBezTo>
                  <a:cubicBezTo>
                    <a:pt x="1083" y="1428"/>
                    <a:pt x="1090" y="1429"/>
                    <a:pt x="1096" y="1429"/>
                  </a:cubicBezTo>
                  <a:cubicBezTo>
                    <a:pt x="1170" y="1429"/>
                    <a:pt x="1232" y="1402"/>
                    <a:pt x="1281" y="1349"/>
                  </a:cubicBezTo>
                  <a:cubicBezTo>
                    <a:pt x="1281" y="1349"/>
                    <a:pt x="1282" y="1348"/>
                    <a:pt x="1282" y="1348"/>
                  </a:cubicBezTo>
                  <a:cubicBezTo>
                    <a:pt x="1299" y="1328"/>
                    <a:pt x="1318" y="1309"/>
                    <a:pt x="1338" y="1290"/>
                  </a:cubicBezTo>
                  <a:cubicBezTo>
                    <a:pt x="1352" y="1277"/>
                    <a:pt x="1366" y="1263"/>
                    <a:pt x="1380" y="1249"/>
                  </a:cubicBezTo>
                  <a:cubicBezTo>
                    <a:pt x="1411" y="1216"/>
                    <a:pt x="1428" y="1177"/>
                    <a:pt x="1428" y="1138"/>
                  </a:cubicBezTo>
                  <a:cubicBezTo>
                    <a:pt x="1428" y="1098"/>
                    <a:pt x="1411" y="1060"/>
                    <a:pt x="1379" y="1028"/>
                  </a:cubicBezTo>
                  <a:lnTo>
                    <a:pt x="1203" y="852"/>
                  </a:lnTo>
                  <a:close/>
                  <a:moveTo>
                    <a:pt x="1318" y="1189"/>
                  </a:moveTo>
                  <a:cubicBezTo>
                    <a:pt x="1317" y="1189"/>
                    <a:pt x="1317" y="1189"/>
                    <a:pt x="1318" y="1189"/>
                  </a:cubicBezTo>
                  <a:cubicBezTo>
                    <a:pt x="1305" y="1202"/>
                    <a:pt x="1292" y="1214"/>
                    <a:pt x="1279" y="1228"/>
                  </a:cubicBezTo>
                  <a:cubicBezTo>
                    <a:pt x="1258" y="1248"/>
                    <a:pt x="1237" y="1268"/>
                    <a:pt x="1217" y="1292"/>
                  </a:cubicBezTo>
                  <a:cubicBezTo>
                    <a:pt x="1185" y="1326"/>
                    <a:pt x="1147" y="1343"/>
                    <a:pt x="1097" y="1343"/>
                  </a:cubicBezTo>
                  <a:cubicBezTo>
                    <a:pt x="1092" y="1343"/>
                    <a:pt x="1087" y="1343"/>
                    <a:pt x="1082" y="1342"/>
                  </a:cubicBezTo>
                  <a:cubicBezTo>
                    <a:pt x="987" y="1336"/>
                    <a:pt x="899" y="1299"/>
                    <a:pt x="832" y="1267"/>
                  </a:cubicBezTo>
                  <a:cubicBezTo>
                    <a:pt x="651" y="1180"/>
                    <a:pt x="492" y="1055"/>
                    <a:pt x="360" y="897"/>
                  </a:cubicBezTo>
                  <a:cubicBezTo>
                    <a:pt x="251" y="766"/>
                    <a:pt x="178" y="644"/>
                    <a:pt x="130" y="514"/>
                  </a:cubicBezTo>
                  <a:cubicBezTo>
                    <a:pt x="100" y="434"/>
                    <a:pt x="89" y="372"/>
                    <a:pt x="94" y="313"/>
                  </a:cubicBezTo>
                  <a:cubicBezTo>
                    <a:pt x="97" y="276"/>
                    <a:pt x="111" y="245"/>
                    <a:pt x="138" y="218"/>
                  </a:cubicBezTo>
                  <a:cubicBezTo>
                    <a:pt x="247" y="109"/>
                    <a:pt x="247" y="109"/>
                    <a:pt x="247" y="109"/>
                  </a:cubicBezTo>
                  <a:cubicBezTo>
                    <a:pt x="263" y="95"/>
                    <a:pt x="279" y="87"/>
                    <a:pt x="296" y="87"/>
                  </a:cubicBezTo>
                  <a:cubicBezTo>
                    <a:pt x="316" y="87"/>
                    <a:pt x="332" y="99"/>
                    <a:pt x="342" y="109"/>
                  </a:cubicBezTo>
                  <a:cubicBezTo>
                    <a:pt x="343" y="110"/>
                    <a:pt x="343" y="110"/>
                    <a:pt x="343" y="110"/>
                  </a:cubicBezTo>
                  <a:cubicBezTo>
                    <a:pt x="363" y="128"/>
                    <a:pt x="381" y="147"/>
                    <a:pt x="401" y="167"/>
                  </a:cubicBezTo>
                  <a:cubicBezTo>
                    <a:pt x="411" y="177"/>
                    <a:pt x="421" y="188"/>
                    <a:pt x="431" y="198"/>
                  </a:cubicBezTo>
                  <a:cubicBezTo>
                    <a:pt x="519" y="286"/>
                    <a:pt x="519" y="286"/>
                    <a:pt x="519" y="286"/>
                  </a:cubicBezTo>
                  <a:cubicBezTo>
                    <a:pt x="553" y="320"/>
                    <a:pt x="553" y="351"/>
                    <a:pt x="519" y="385"/>
                  </a:cubicBezTo>
                  <a:cubicBezTo>
                    <a:pt x="509" y="394"/>
                    <a:pt x="500" y="403"/>
                    <a:pt x="491" y="412"/>
                  </a:cubicBezTo>
                  <a:cubicBezTo>
                    <a:pt x="464" y="440"/>
                    <a:pt x="439" y="465"/>
                    <a:pt x="411" y="490"/>
                  </a:cubicBezTo>
                  <a:cubicBezTo>
                    <a:pt x="410" y="491"/>
                    <a:pt x="410" y="491"/>
                    <a:pt x="409" y="492"/>
                  </a:cubicBezTo>
                  <a:cubicBezTo>
                    <a:pt x="382" y="520"/>
                    <a:pt x="387" y="546"/>
                    <a:pt x="393" y="565"/>
                  </a:cubicBezTo>
                  <a:cubicBezTo>
                    <a:pt x="394" y="568"/>
                    <a:pt x="394" y="568"/>
                    <a:pt x="394" y="568"/>
                  </a:cubicBezTo>
                  <a:cubicBezTo>
                    <a:pt x="416" y="623"/>
                    <a:pt x="448" y="674"/>
                    <a:pt x="497" y="736"/>
                  </a:cubicBezTo>
                  <a:cubicBezTo>
                    <a:pt x="497" y="737"/>
                    <a:pt x="497" y="737"/>
                    <a:pt x="497" y="737"/>
                  </a:cubicBezTo>
                  <a:cubicBezTo>
                    <a:pt x="586" y="845"/>
                    <a:pt x="679" y="930"/>
                    <a:pt x="781" y="995"/>
                  </a:cubicBezTo>
                  <a:cubicBezTo>
                    <a:pt x="795" y="1003"/>
                    <a:pt x="808" y="1010"/>
                    <a:pt x="821" y="1017"/>
                  </a:cubicBezTo>
                  <a:cubicBezTo>
                    <a:pt x="832" y="1022"/>
                    <a:pt x="843" y="1028"/>
                    <a:pt x="852" y="1033"/>
                  </a:cubicBezTo>
                  <a:cubicBezTo>
                    <a:pt x="854" y="1034"/>
                    <a:pt x="855" y="1035"/>
                    <a:pt x="856" y="1036"/>
                  </a:cubicBezTo>
                  <a:cubicBezTo>
                    <a:pt x="867" y="1041"/>
                    <a:pt x="877" y="1044"/>
                    <a:pt x="888" y="1044"/>
                  </a:cubicBezTo>
                  <a:cubicBezTo>
                    <a:pt x="915" y="1044"/>
                    <a:pt x="931" y="1027"/>
                    <a:pt x="937" y="1022"/>
                  </a:cubicBezTo>
                  <a:cubicBezTo>
                    <a:pt x="1046" y="912"/>
                    <a:pt x="1046" y="912"/>
                    <a:pt x="1046" y="912"/>
                  </a:cubicBezTo>
                  <a:cubicBezTo>
                    <a:pt x="1057" y="901"/>
                    <a:pt x="1074" y="888"/>
                    <a:pt x="1094" y="888"/>
                  </a:cubicBezTo>
                  <a:cubicBezTo>
                    <a:pt x="1114" y="888"/>
                    <a:pt x="1131" y="901"/>
                    <a:pt x="1140" y="912"/>
                  </a:cubicBezTo>
                  <a:cubicBezTo>
                    <a:pt x="1317" y="1089"/>
                    <a:pt x="1317" y="1089"/>
                    <a:pt x="1317" y="1089"/>
                  </a:cubicBezTo>
                  <a:cubicBezTo>
                    <a:pt x="1350" y="1121"/>
                    <a:pt x="1350" y="1155"/>
                    <a:pt x="1318" y="1189"/>
                  </a:cubicBezTo>
                  <a:close/>
                  <a:moveTo>
                    <a:pt x="1318" y="1189"/>
                  </a:moveTo>
                  <a:cubicBezTo>
                    <a:pt x="1318" y="1189"/>
                    <a:pt x="1318" y="1189"/>
                    <a:pt x="1318" y="118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51"/>
            <p:cNvSpPr>
              <a:spLocks noEditPoints="1"/>
            </p:cNvSpPr>
            <p:nvPr/>
          </p:nvSpPr>
          <p:spPr bwMode="auto">
            <a:xfrm>
              <a:off x="2391" y="2382"/>
              <a:ext cx="100" cy="99"/>
            </a:xfrm>
            <a:custGeom>
              <a:avLst/>
              <a:gdLst>
                <a:gd name="T0" fmla="*/ 39 w 464"/>
                <a:gd name="T1" fmla="*/ 89 h 460"/>
                <a:gd name="T2" fmla="*/ 260 w 464"/>
                <a:gd name="T3" fmla="*/ 204 h 460"/>
                <a:gd name="T4" fmla="*/ 375 w 464"/>
                <a:gd name="T5" fmla="*/ 425 h 460"/>
                <a:gd name="T6" fmla="*/ 417 w 464"/>
                <a:gd name="T7" fmla="*/ 460 h 460"/>
                <a:gd name="T8" fmla="*/ 425 w 464"/>
                <a:gd name="T9" fmla="*/ 460 h 460"/>
                <a:gd name="T10" fmla="*/ 460 w 464"/>
                <a:gd name="T11" fmla="*/ 410 h 460"/>
                <a:gd name="T12" fmla="*/ 322 w 464"/>
                <a:gd name="T13" fmla="*/ 143 h 460"/>
                <a:gd name="T14" fmla="*/ 54 w 464"/>
                <a:gd name="T15" fmla="*/ 4 h 460"/>
                <a:gd name="T16" fmla="*/ 4 w 464"/>
                <a:gd name="T17" fmla="*/ 39 h 460"/>
                <a:gd name="T18" fmla="*/ 39 w 464"/>
                <a:gd name="T19" fmla="*/ 89 h 460"/>
                <a:gd name="T20" fmla="*/ 39 w 464"/>
                <a:gd name="T21" fmla="*/ 89 h 460"/>
                <a:gd name="T22" fmla="*/ 39 w 464"/>
                <a:gd name="T23" fmla="*/ 89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4" h="460">
                  <a:moveTo>
                    <a:pt x="39" y="89"/>
                  </a:moveTo>
                  <a:cubicBezTo>
                    <a:pt x="123" y="103"/>
                    <a:pt x="199" y="143"/>
                    <a:pt x="260" y="204"/>
                  </a:cubicBezTo>
                  <a:cubicBezTo>
                    <a:pt x="321" y="265"/>
                    <a:pt x="360" y="341"/>
                    <a:pt x="375" y="425"/>
                  </a:cubicBezTo>
                  <a:cubicBezTo>
                    <a:pt x="378" y="446"/>
                    <a:pt x="396" y="460"/>
                    <a:pt x="417" y="460"/>
                  </a:cubicBezTo>
                  <a:cubicBezTo>
                    <a:pt x="420" y="460"/>
                    <a:pt x="422" y="460"/>
                    <a:pt x="425" y="460"/>
                  </a:cubicBezTo>
                  <a:cubicBezTo>
                    <a:pt x="448" y="456"/>
                    <a:pt x="464" y="433"/>
                    <a:pt x="460" y="410"/>
                  </a:cubicBezTo>
                  <a:cubicBezTo>
                    <a:pt x="443" y="308"/>
                    <a:pt x="395" y="216"/>
                    <a:pt x="322" y="143"/>
                  </a:cubicBezTo>
                  <a:cubicBezTo>
                    <a:pt x="248" y="69"/>
                    <a:pt x="156" y="21"/>
                    <a:pt x="54" y="4"/>
                  </a:cubicBezTo>
                  <a:cubicBezTo>
                    <a:pt x="31" y="0"/>
                    <a:pt x="9" y="16"/>
                    <a:pt x="4" y="39"/>
                  </a:cubicBezTo>
                  <a:cubicBezTo>
                    <a:pt x="0" y="63"/>
                    <a:pt x="16" y="85"/>
                    <a:pt x="39" y="89"/>
                  </a:cubicBezTo>
                  <a:close/>
                  <a:moveTo>
                    <a:pt x="39" y="89"/>
                  </a:moveTo>
                  <a:cubicBezTo>
                    <a:pt x="39" y="89"/>
                    <a:pt x="39" y="89"/>
                    <a:pt x="39" y="89"/>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52"/>
            <p:cNvSpPr>
              <a:spLocks noEditPoints="1"/>
            </p:cNvSpPr>
            <p:nvPr/>
          </p:nvSpPr>
          <p:spPr bwMode="auto">
            <a:xfrm>
              <a:off x="2393" y="2322"/>
              <a:ext cx="157" cy="157"/>
            </a:xfrm>
            <a:custGeom>
              <a:avLst/>
              <a:gdLst>
                <a:gd name="T0" fmla="*/ 721 w 725"/>
                <a:gd name="T1" fmla="*/ 672 h 722"/>
                <a:gd name="T2" fmla="*/ 493 w 725"/>
                <a:gd name="T3" fmla="*/ 232 h 722"/>
                <a:gd name="T4" fmla="*/ 53 w 725"/>
                <a:gd name="T5" fmla="*/ 4 h 722"/>
                <a:gd name="T6" fmla="*/ 4 w 725"/>
                <a:gd name="T7" fmla="*/ 39 h 722"/>
                <a:gd name="T8" fmla="*/ 39 w 725"/>
                <a:gd name="T9" fmla="*/ 89 h 722"/>
                <a:gd name="T10" fmla="*/ 432 w 725"/>
                <a:gd name="T11" fmla="*/ 293 h 722"/>
                <a:gd name="T12" fmla="*/ 636 w 725"/>
                <a:gd name="T13" fmla="*/ 686 h 722"/>
                <a:gd name="T14" fmla="*/ 679 w 725"/>
                <a:gd name="T15" fmla="*/ 722 h 722"/>
                <a:gd name="T16" fmla="*/ 686 w 725"/>
                <a:gd name="T17" fmla="*/ 722 h 722"/>
                <a:gd name="T18" fmla="*/ 721 w 725"/>
                <a:gd name="T19" fmla="*/ 672 h 722"/>
                <a:gd name="T20" fmla="*/ 721 w 725"/>
                <a:gd name="T21" fmla="*/ 672 h 722"/>
                <a:gd name="T22" fmla="*/ 721 w 725"/>
                <a:gd name="T23" fmla="*/ 67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25" h="722">
                  <a:moveTo>
                    <a:pt x="721" y="672"/>
                  </a:moveTo>
                  <a:cubicBezTo>
                    <a:pt x="693" y="505"/>
                    <a:pt x="614" y="353"/>
                    <a:pt x="493" y="232"/>
                  </a:cubicBezTo>
                  <a:cubicBezTo>
                    <a:pt x="372" y="111"/>
                    <a:pt x="220" y="33"/>
                    <a:pt x="53" y="4"/>
                  </a:cubicBezTo>
                  <a:cubicBezTo>
                    <a:pt x="30" y="0"/>
                    <a:pt x="8" y="16"/>
                    <a:pt x="4" y="39"/>
                  </a:cubicBezTo>
                  <a:cubicBezTo>
                    <a:pt x="0" y="63"/>
                    <a:pt x="15" y="85"/>
                    <a:pt x="39" y="89"/>
                  </a:cubicBezTo>
                  <a:cubicBezTo>
                    <a:pt x="188" y="115"/>
                    <a:pt x="324" y="185"/>
                    <a:pt x="432" y="293"/>
                  </a:cubicBezTo>
                  <a:cubicBezTo>
                    <a:pt x="541" y="401"/>
                    <a:pt x="611" y="537"/>
                    <a:pt x="636" y="686"/>
                  </a:cubicBezTo>
                  <a:cubicBezTo>
                    <a:pt x="640" y="708"/>
                    <a:pt x="658" y="722"/>
                    <a:pt x="679" y="722"/>
                  </a:cubicBezTo>
                  <a:cubicBezTo>
                    <a:pt x="681" y="722"/>
                    <a:pt x="684" y="722"/>
                    <a:pt x="686" y="722"/>
                  </a:cubicBezTo>
                  <a:cubicBezTo>
                    <a:pt x="709" y="718"/>
                    <a:pt x="725" y="696"/>
                    <a:pt x="721" y="672"/>
                  </a:cubicBezTo>
                  <a:close/>
                  <a:moveTo>
                    <a:pt x="721" y="672"/>
                  </a:moveTo>
                  <a:cubicBezTo>
                    <a:pt x="721" y="672"/>
                    <a:pt x="721" y="672"/>
                    <a:pt x="721" y="67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p>
          </p:txBody>
        </p:sp>
      </p:grpSp>
      <p:grpSp>
        <p:nvGrpSpPr>
          <p:cNvPr id="14" name="Group 170"/>
          <p:cNvGrpSpPr>
            <a:grpSpLocks noChangeAspect="1"/>
          </p:cNvGrpSpPr>
          <p:nvPr/>
        </p:nvGrpSpPr>
        <p:grpSpPr bwMode="auto">
          <a:xfrm rot="0">
            <a:off x="6744970" y="3289935"/>
            <a:ext cx="421005" cy="523875"/>
            <a:chOff x="4142" y="2322"/>
            <a:chExt cx="265" cy="330"/>
          </a:xfrm>
          <a:gradFill>
            <a:gsLst>
              <a:gs pos="0">
                <a:srgbClr val="08AEEA"/>
              </a:gs>
              <a:gs pos="100000">
                <a:srgbClr val="2AF598"/>
              </a:gs>
            </a:gsLst>
            <a:lin ang="2700000" scaled="0"/>
          </a:gradFill>
        </p:grpSpPr>
        <p:sp>
          <p:nvSpPr>
            <p:cNvPr id="15" name="Freeform 171"/>
            <p:cNvSpPr>
              <a:spLocks noEditPoints="1"/>
            </p:cNvSpPr>
            <p:nvPr/>
          </p:nvSpPr>
          <p:spPr bwMode="auto">
            <a:xfrm>
              <a:off x="4142" y="2322"/>
              <a:ext cx="265" cy="330"/>
            </a:xfrm>
            <a:custGeom>
              <a:avLst/>
              <a:gdLst>
                <a:gd name="T0" fmla="*/ 612 w 1224"/>
                <a:gd name="T1" fmla="*/ 0 h 1526"/>
                <a:gd name="T2" fmla="*/ 0 w 1224"/>
                <a:gd name="T3" fmla="*/ 612 h 1526"/>
                <a:gd name="T4" fmla="*/ 11 w 1224"/>
                <a:gd name="T5" fmla="*/ 727 h 1526"/>
                <a:gd name="T6" fmla="*/ 15 w 1224"/>
                <a:gd name="T7" fmla="*/ 747 h 1526"/>
                <a:gd name="T8" fmla="*/ 56 w 1224"/>
                <a:gd name="T9" fmla="*/ 868 h 1526"/>
                <a:gd name="T10" fmla="*/ 585 w 1224"/>
                <a:gd name="T11" fmla="*/ 1517 h 1526"/>
                <a:gd name="T12" fmla="*/ 612 w 1224"/>
                <a:gd name="T13" fmla="*/ 1526 h 1526"/>
                <a:gd name="T14" fmla="*/ 639 w 1224"/>
                <a:gd name="T15" fmla="*/ 1517 h 1526"/>
                <a:gd name="T16" fmla="*/ 1168 w 1224"/>
                <a:gd name="T17" fmla="*/ 868 h 1526"/>
                <a:gd name="T18" fmla="*/ 1209 w 1224"/>
                <a:gd name="T19" fmla="*/ 747 h 1526"/>
                <a:gd name="T20" fmla="*/ 1213 w 1224"/>
                <a:gd name="T21" fmla="*/ 727 h 1526"/>
                <a:gd name="T22" fmla="*/ 1224 w 1224"/>
                <a:gd name="T23" fmla="*/ 612 h 1526"/>
                <a:gd name="T24" fmla="*/ 612 w 1224"/>
                <a:gd name="T25" fmla="*/ 0 h 1526"/>
                <a:gd name="T26" fmla="*/ 1128 w 1224"/>
                <a:gd name="T27" fmla="*/ 712 h 1526"/>
                <a:gd name="T28" fmla="*/ 1127 w 1224"/>
                <a:gd name="T29" fmla="*/ 714 h 1526"/>
                <a:gd name="T30" fmla="*/ 1124 w 1224"/>
                <a:gd name="T31" fmla="*/ 727 h 1526"/>
                <a:gd name="T32" fmla="*/ 1124 w 1224"/>
                <a:gd name="T33" fmla="*/ 728 h 1526"/>
                <a:gd name="T34" fmla="*/ 1089 w 1224"/>
                <a:gd name="T35" fmla="*/ 832 h 1526"/>
                <a:gd name="T36" fmla="*/ 1088 w 1224"/>
                <a:gd name="T37" fmla="*/ 834 h 1526"/>
                <a:gd name="T38" fmla="*/ 612 w 1224"/>
                <a:gd name="T39" fmla="*/ 1428 h 1526"/>
                <a:gd name="T40" fmla="*/ 135 w 1224"/>
                <a:gd name="T41" fmla="*/ 834 h 1526"/>
                <a:gd name="T42" fmla="*/ 135 w 1224"/>
                <a:gd name="T43" fmla="*/ 832 h 1526"/>
                <a:gd name="T44" fmla="*/ 99 w 1224"/>
                <a:gd name="T45" fmla="*/ 728 h 1526"/>
                <a:gd name="T46" fmla="*/ 99 w 1224"/>
                <a:gd name="T47" fmla="*/ 727 h 1526"/>
                <a:gd name="T48" fmla="*/ 96 w 1224"/>
                <a:gd name="T49" fmla="*/ 714 h 1526"/>
                <a:gd name="T50" fmla="*/ 96 w 1224"/>
                <a:gd name="T51" fmla="*/ 711 h 1526"/>
                <a:gd name="T52" fmla="*/ 86 w 1224"/>
                <a:gd name="T53" fmla="*/ 612 h 1526"/>
                <a:gd name="T54" fmla="*/ 612 w 1224"/>
                <a:gd name="T55" fmla="*/ 86 h 1526"/>
                <a:gd name="T56" fmla="*/ 1137 w 1224"/>
                <a:gd name="T57" fmla="*/ 612 h 1526"/>
                <a:gd name="T58" fmla="*/ 1128 w 1224"/>
                <a:gd name="T59" fmla="*/ 712 h 1526"/>
                <a:gd name="T60" fmla="*/ 1128 w 1224"/>
                <a:gd name="T61" fmla="*/ 712 h 1526"/>
                <a:gd name="T62" fmla="*/ 1128 w 1224"/>
                <a:gd name="T63" fmla="*/ 712 h 1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4" h="1526">
                  <a:moveTo>
                    <a:pt x="612" y="0"/>
                  </a:moveTo>
                  <a:cubicBezTo>
                    <a:pt x="275" y="0"/>
                    <a:pt x="0" y="275"/>
                    <a:pt x="0" y="612"/>
                  </a:cubicBezTo>
                  <a:cubicBezTo>
                    <a:pt x="0" y="650"/>
                    <a:pt x="4" y="689"/>
                    <a:pt x="11" y="727"/>
                  </a:cubicBezTo>
                  <a:cubicBezTo>
                    <a:pt x="11" y="729"/>
                    <a:pt x="12" y="736"/>
                    <a:pt x="15" y="747"/>
                  </a:cubicBezTo>
                  <a:cubicBezTo>
                    <a:pt x="24" y="788"/>
                    <a:pt x="38" y="829"/>
                    <a:pt x="56" y="868"/>
                  </a:cubicBezTo>
                  <a:cubicBezTo>
                    <a:pt x="122" y="1023"/>
                    <a:pt x="267" y="1261"/>
                    <a:pt x="585" y="1517"/>
                  </a:cubicBezTo>
                  <a:cubicBezTo>
                    <a:pt x="593" y="1523"/>
                    <a:pt x="603" y="1526"/>
                    <a:pt x="612" y="1526"/>
                  </a:cubicBezTo>
                  <a:cubicBezTo>
                    <a:pt x="622" y="1526"/>
                    <a:pt x="631" y="1523"/>
                    <a:pt x="639" y="1517"/>
                  </a:cubicBezTo>
                  <a:cubicBezTo>
                    <a:pt x="957" y="1261"/>
                    <a:pt x="1102" y="1023"/>
                    <a:pt x="1168" y="868"/>
                  </a:cubicBezTo>
                  <a:cubicBezTo>
                    <a:pt x="1186" y="829"/>
                    <a:pt x="1200" y="789"/>
                    <a:pt x="1209" y="747"/>
                  </a:cubicBezTo>
                  <a:cubicBezTo>
                    <a:pt x="1212" y="736"/>
                    <a:pt x="1213" y="729"/>
                    <a:pt x="1213" y="727"/>
                  </a:cubicBezTo>
                  <a:cubicBezTo>
                    <a:pt x="1220" y="689"/>
                    <a:pt x="1224" y="650"/>
                    <a:pt x="1224" y="612"/>
                  </a:cubicBezTo>
                  <a:cubicBezTo>
                    <a:pt x="1224" y="275"/>
                    <a:pt x="949" y="0"/>
                    <a:pt x="612" y="0"/>
                  </a:cubicBezTo>
                  <a:close/>
                  <a:moveTo>
                    <a:pt x="1128" y="712"/>
                  </a:moveTo>
                  <a:cubicBezTo>
                    <a:pt x="1128" y="712"/>
                    <a:pt x="1127" y="713"/>
                    <a:pt x="1127" y="714"/>
                  </a:cubicBezTo>
                  <a:cubicBezTo>
                    <a:pt x="1127" y="715"/>
                    <a:pt x="1126" y="720"/>
                    <a:pt x="1124" y="727"/>
                  </a:cubicBezTo>
                  <a:cubicBezTo>
                    <a:pt x="1124" y="728"/>
                    <a:pt x="1124" y="728"/>
                    <a:pt x="1124" y="728"/>
                  </a:cubicBezTo>
                  <a:cubicBezTo>
                    <a:pt x="1116" y="764"/>
                    <a:pt x="1105" y="799"/>
                    <a:pt x="1089" y="832"/>
                  </a:cubicBezTo>
                  <a:cubicBezTo>
                    <a:pt x="1089" y="833"/>
                    <a:pt x="1089" y="833"/>
                    <a:pt x="1088" y="834"/>
                  </a:cubicBezTo>
                  <a:cubicBezTo>
                    <a:pt x="1028" y="975"/>
                    <a:pt x="897" y="1192"/>
                    <a:pt x="612" y="1428"/>
                  </a:cubicBezTo>
                  <a:cubicBezTo>
                    <a:pt x="326" y="1192"/>
                    <a:pt x="195" y="975"/>
                    <a:pt x="135" y="834"/>
                  </a:cubicBezTo>
                  <a:cubicBezTo>
                    <a:pt x="135" y="833"/>
                    <a:pt x="135" y="833"/>
                    <a:pt x="135" y="832"/>
                  </a:cubicBezTo>
                  <a:cubicBezTo>
                    <a:pt x="119" y="799"/>
                    <a:pt x="108" y="764"/>
                    <a:pt x="99" y="728"/>
                  </a:cubicBezTo>
                  <a:cubicBezTo>
                    <a:pt x="99" y="727"/>
                    <a:pt x="99" y="727"/>
                    <a:pt x="99" y="727"/>
                  </a:cubicBezTo>
                  <a:cubicBezTo>
                    <a:pt x="97" y="720"/>
                    <a:pt x="97" y="715"/>
                    <a:pt x="96" y="714"/>
                  </a:cubicBezTo>
                  <a:cubicBezTo>
                    <a:pt x="96" y="713"/>
                    <a:pt x="96" y="712"/>
                    <a:pt x="96" y="711"/>
                  </a:cubicBezTo>
                  <a:cubicBezTo>
                    <a:pt x="90" y="678"/>
                    <a:pt x="86" y="645"/>
                    <a:pt x="86" y="612"/>
                  </a:cubicBezTo>
                  <a:cubicBezTo>
                    <a:pt x="86" y="322"/>
                    <a:pt x="322" y="86"/>
                    <a:pt x="612" y="86"/>
                  </a:cubicBezTo>
                  <a:cubicBezTo>
                    <a:pt x="901" y="86"/>
                    <a:pt x="1137" y="322"/>
                    <a:pt x="1137" y="612"/>
                  </a:cubicBezTo>
                  <a:cubicBezTo>
                    <a:pt x="1137" y="645"/>
                    <a:pt x="1134" y="679"/>
                    <a:pt x="1128" y="712"/>
                  </a:cubicBezTo>
                  <a:close/>
                  <a:moveTo>
                    <a:pt x="1128" y="712"/>
                  </a:moveTo>
                  <a:cubicBezTo>
                    <a:pt x="1128" y="712"/>
                    <a:pt x="1128" y="712"/>
                    <a:pt x="1128" y="712"/>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172"/>
            <p:cNvSpPr>
              <a:spLocks noEditPoints="1"/>
            </p:cNvSpPr>
            <p:nvPr/>
          </p:nvSpPr>
          <p:spPr bwMode="auto">
            <a:xfrm>
              <a:off x="4190" y="2372"/>
              <a:ext cx="169" cy="168"/>
            </a:xfrm>
            <a:custGeom>
              <a:avLst/>
              <a:gdLst>
                <a:gd name="T0" fmla="*/ 389 w 777"/>
                <a:gd name="T1" fmla="*/ 0 h 777"/>
                <a:gd name="T2" fmla="*/ 0 w 777"/>
                <a:gd name="T3" fmla="*/ 389 h 777"/>
                <a:gd name="T4" fmla="*/ 389 w 777"/>
                <a:gd name="T5" fmla="*/ 777 h 777"/>
                <a:gd name="T6" fmla="*/ 777 w 777"/>
                <a:gd name="T7" fmla="*/ 389 h 777"/>
                <a:gd name="T8" fmla="*/ 389 w 777"/>
                <a:gd name="T9" fmla="*/ 0 h 777"/>
                <a:gd name="T10" fmla="*/ 389 w 777"/>
                <a:gd name="T11" fmla="*/ 691 h 777"/>
                <a:gd name="T12" fmla="*/ 87 w 777"/>
                <a:gd name="T13" fmla="*/ 389 h 777"/>
                <a:gd name="T14" fmla="*/ 389 w 777"/>
                <a:gd name="T15" fmla="*/ 86 h 777"/>
                <a:gd name="T16" fmla="*/ 691 w 777"/>
                <a:gd name="T17" fmla="*/ 389 h 777"/>
                <a:gd name="T18" fmla="*/ 389 w 777"/>
                <a:gd name="T19" fmla="*/ 691 h 777"/>
                <a:gd name="T20" fmla="*/ 389 w 777"/>
                <a:gd name="T21" fmla="*/ 691 h 777"/>
                <a:gd name="T22" fmla="*/ 389 w 777"/>
                <a:gd name="T23" fmla="*/ 691 h 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7" h="777">
                  <a:moveTo>
                    <a:pt x="389" y="0"/>
                  </a:moveTo>
                  <a:cubicBezTo>
                    <a:pt x="175" y="0"/>
                    <a:pt x="0" y="174"/>
                    <a:pt x="0" y="389"/>
                  </a:cubicBezTo>
                  <a:cubicBezTo>
                    <a:pt x="0" y="603"/>
                    <a:pt x="175" y="777"/>
                    <a:pt x="389" y="777"/>
                  </a:cubicBezTo>
                  <a:cubicBezTo>
                    <a:pt x="603" y="777"/>
                    <a:pt x="777" y="603"/>
                    <a:pt x="777" y="389"/>
                  </a:cubicBezTo>
                  <a:cubicBezTo>
                    <a:pt x="777" y="174"/>
                    <a:pt x="603" y="0"/>
                    <a:pt x="389" y="0"/>
                  </a:cubicBezTo>
                  <a:close/>
                  <a:moveTo>
                    <a:pt x="389" y="691"/>
                  </a:moveTo>
                  <a:cubicBezTo>
                    <a:pt x="222" y="691"/>
                    <a:pt x="87" y="555"/>
                    <a:pt x="87" y="389"/>
                  </a:cubicBezTo>
                  <a:cubicBezTo>
                    <a:pt x="87" y="222"/>
                    <a:pt x="222" y="86"/>
                    <a:pt x="389" y="86"/>
                  </a:cubicBezTo>
                  <a:cubicBezTo>
                    <a:pt x="555" y="86"/>
                    <a:pt x="691" y="222"/>
                    <a:pt x="691" y="389"/>
                  </a:cubicBezTo>
                  <a:cubicBezTo>
                    <a:pt x="691" y="555"/>
                    <a:pt x="556" y="691"/>
                    <a:pt x="389" y="691"/>
                  </a:cubicBezTo>
                  <a:close/>
                  <a:moveTo>
                    <a:pt x="389" y="691"/>
                  </a:moveTo>
                  <a:cubicBezTo>
                    <a:pt x="389" y="691"/>
                    <a:pt x="389" y="691"/>
                    <a:pt x="389" y="69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3" name="Freeform 103"/>
          <p:cNvSpPr>
            <a:spLocks noEditPoints="1"/>
          </p:cNvSpPr>
          <p:nvPr/>
        </p:nvSpPr>
        <p:spPr bwMode="auto">
          <a:xfrm>
            <a:off x="6718300" y="4565650"/>
            <a:ext cx="538480" cy="511175"/>
          </a:xfrm>
          <a:custGeom>
            <a:avLst/>
            <a:gdLst>
              <a:gd name="T0" fmla="*/ 1546 w 1566"/>
              <a:gd name="T1" fmla="*/ 674 h 1489"/>
              <a:gd name="T2" fmla="*/ 814 w 1566"/>
              <a:gd name="T3" fmla="*/ 20 h 1489"/>
              <a:gd name="T4" fmla="*/ 810 w 1566"/>
              <a:gd name="T5" fmla="*/ 16 h 1489"/>
              <a:gd name="T6" fmla="*/ 752 w 1566"/>
              <a:gd name="T7" fmla="*/ 15 h 1489"/>
              <a:gd name="T8" fmla="*/ 19 w 1566"/>
              <a:gd name="T9" fmla="*/ 670 h 1489"/>
              <a:gd name="T10" fmla="*/ 16 w 1566"/>
              <a:gd name="T11" fmla="*/ 731 h 1489"/>
              <a:gd name="T12" fmla="*/ 48 w 1566"/>
              <a:gd name="T13" fmla="*/ 746 h 1489"/>
              <a:gd name="T14" fmla="*/ 77 w 1566"/>
              <a:gd name="T15" fmla="*/ 735 h 1489"/>
              <a:gd name="T16" fmla="*/ 209 w 1566"/>
              <a:gd name="T17" fmla="*/ 617 h 1489"/>
              <a:gd name="T18" fmla="*/ 209 w 1566"/>
              <a:gd name="T19" fmla="*/ 1380 h 1489"/>
              <a:gd name="T20" fmla="*/ 318 w 1566"/>
              <a:gd name="T21" fmla="*/ 1489 h 1489"/>
              <a:gd name="T22" fmla="*/ 549 w 1566"/>
              <a:gd name="T23" fmla="*/ 1489 h 1489"/>
              <a:gd name="T24" fmla="*/ 651 w 1566"/>
              <a:gd name="T25" fmla="*/ 1387 h 1489"/>
              <a:gd name="T26" fmla="*/ 651 w 1566"/>
              <a:gd name="T27" fmla="*/ 999 h 1489"/>
              <a:gd name="T28" fmla="*/ 666 w 1566"/>
              <a:gd name="T29" fmla="*/ 983 h 1489"/>
              <a:gd name="T30" fmla="*/ 900 w 1566"/>
              <a:gd name="T31" fmla="*/ 983 h 1489"/>
              <a:gd name="T32" fmla="*/ 915 w 1566"/>
              <a:gd name="T33" fmla="*/ 999 h 1489"/>
              <a:gd name="T34" fmla="*/ 915 w 1566"/>
              <a:gd name="T35" fmla="*/ 1387 h 1489"/>
              <a:gd name="T36" fmla="*/ 1018 w 1566"/>
              <a:gd name="T37" fmla="*/ 1489 h 1489"/>
              <a:gd name="T38" fmla="*/ 1249 w 1566"/>
              <a:gd name="T39" fmla="*/ 1489 h 1489"/>
              <a:gd name="T40" fmla="*/ 1357 w 1566"/>
              <a:gd name="T41" fmla="*/ 1353 h 1489"/>
              <a:gd name="T42" fmla="*/ 1357 w 1566"/>
              <a:gd name="T43" fmla="*/ 621 h 1489"/>
              <a:gd name="T44" fmla="*/ 1489 w 1566"/>
              <a:gd name="T45" fmla="*/ 739 h 1489"/>
              <a:gd name="T46" fmla="*/ 1518 w 1566"/>
              <a:gd name="T47" fmla="*/ 750 h 1489"/>
              <a:gd name="T48" fmla="*/ 1550 w 1566"/>
              <a:gd name="T49" fmla="*/ 735 h 1489"/>
              <a:gd name="T50" fmla="*/ 1546 w 1566"/>
              <a:gd name="T51" fmla="*/ 674 h 1489"/>
              <a:gd name="T52" fmla="*/ 1271 w 1566"/>
              <a:gd name="T53" fmla="*/ 888 h 1489"/>
              <a:gd name="T54" fmla="*/ 1271 w 1566"/>
              <a:gd name="T55" fmla="*/ 1352 h 1489"/>
              <a:gd name="T56" fmla="*/ 1248 w 1566"/>
              <a:gd name="T57" fmla="*/ 1402 h 1489"/>
              <a:gd name="T58" fmla="*/ 1017 w 1566"/>
              <a:gd name="T59" fmla="*/ 1402 h 1489"/>
              <a:gd name="T60" fmla="*/ 1001 w 1566"/>
              <a:gd name="T61" fmla="*/ 1386 h 1489"/>
              <a:gd name="T62" fmla="*/ 1001 w 1566"/>
              <a:gd name="T63" fmla="*/ 999 h 1489"/>
              <a:gd name="T64" fmla="*/ 899 w 1566"/>
              <a:gd name="T65" fmla="*/ 897 h 1489"/>
              <a:gd name="T66" fmla="*/ 666 w 1566"/>
              <a:gd name="T67" fmla="*/ 897 h 1489"/>
              <a:gd name="T68" fmla="*/ 564 w 1566"/>
              <a:gd name="T69" fmla="*/ 999 h 1489"/>
              <a:gd name="T70" fmla="*/ 564 w 1566"/>
              <a:gd name="T71" fmla="*/ 1387 h 1489"/>
              <a:gd name="T72" fmla="*/ 548 w 1566"/>
              <a:gd name="T73" fmla="*/ 1403 h 1489"/>
              <a:gd name="T74" fmla="*/ 317 w 1566"/>
              <a:gd name="T75" fmla="*/ 1403 h 1489"/>
              <a:gd name="T76" fmla="*/ 295 w 1566"/>
              <a:gd name="T77" fmla="*/ 1380 h 1489"/>
              <a:gd name="T78" fmla="*/ 295 w 1566"/>
              <a:gd name="T79" fmla="*/ 539 h 1489"/>
              <a:gd name="T80" fmla="*/ 781 w 1566"/>
              <a:gd name="T81" fmla="*/ 105 h 1489"/>
              <a:gd name="T82" fmla="*/ 1271 w 1566"/>
              <a:gd name="T83" fmla="*/ 543 h 1489"/>
              <a:gd name="T84" fmla="*/ 1271 w 1566"/>
              <a:gd name="T85" fmla="*/ 888 h 1489"/>
              <a:gd name="T86" fmla="*/ 1271 w 1566"/>
              <a:gd name="T87" fmla="*/ 888 h 1489"/>
              <a:gd name="T88" fmla="*/ 1271 w 1566"/>
              <a:gd name="T89" fmla="*/ 888 h 1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66" h="1489">
                <a:moveTo>
                  <a:pt x="1546" y="674"/>
                </a:moveTo>
                <a:cubicBezTo>
                  <a:pt x="814" y="20"/>
                  <a:pt x="814" y="20"/>
                  <a:pt x="814" y="20"/>
                </a:cubicBezTo>
                <a:cubicBezTo>
                  <a:pt x="813" y="18"/>
                  <a:pt x="812" y="17"/>
                  <a:pt x="810" y="16"/>
                </a:cubicBezTo>
                <a:cubicBezTo>
                  <a:pt x="794" y="1"/>
                  <a:pt x="769" y="0"/>
                  <a:pt x="752" y="15"/>
                </a:cubicBezTo>
                <a:cubicBezTo>
                  <a:pt x="19" y="670"/>
                  <a:pt x="19" y="670"/>
                  <a:pt x="19" y="670"/>
                </a:cubicBezTo>
                <a:cubicBezTo>
                  <a:pt x="1" y="686"/>
                  <a:pt x="0" y="713"/>
                  <a:pt x="16" y="731"/>
                </a:cubicBezTo>
                <a:cubicBezTo>
                  <a:pt x="25" y="741"/>
                  <a:pt x="36" y="746"/>
                  <a:pt x="48" y="746"/>
                </a:cubicBezTo>
                <a:cubicBezTo>
                  <a:pt x="58" y="746"/>
                  <a:pt x="69" y="742"/>
                  <a:pt x="77" y="735"/>
                </a:cubicBezTo>
                <a:cubicBezTo>
                  <a:pt x="209" y="617"/>
                  <a:pt x="209" y="617"/>
                  <a:pt x="209" y="617"/>
                </a:cubicBezTo>
                <a:cubicBezTo>
                  <a:pt x="209" y="1380"/>
                  <a:pt x="209" y="1380"/>
                  <a:pt x="209" y="1380"/>
                </a:cubicBezTo>
                <a:cubicBezTo>
                  <a:pt x="209" y="1440"/>
                  <a:pt x="258" y="1489"/>
                  <a:pt x="318" y="1489"/>
                </a:cubicBezTo>
                <a:cubicBezTo>
                  <a:pt x="549" y="1489"/>
                  <a:pt x="549" y="1489"/>
                  <a:pt x="549" y="1489"/>
                </a:cubicBezTo>
                <a:cubicBezTo>
                  <a:pt x="605" y="1489"/>
                  <a:pt x="651" y="1443"/>
                  <a:pt x="651" y="1387"/>
                </a:cubicBezTo>
                <a:cubicBezTo>
                  <a:pt x="651" y="999"/>
                  <a:pt x="651" y="999"/>
                  <a:pt x="651" y="999"/>
                </a:cubicBezTo>
                <a:cubicBezTo>
                  <a:pt x="651" y="990"/>
                  <a:pt x="658" y="983"/>
                  <a:pt x="666" y="983"/>
                </a:cubicBezTo>
                <a:cubicBezTo>
                  <a:pt x="900" y="983"/>
                  <a:pt x="900" y="983"/>
                  <a:pt x="900" y="983"/>
                </a:cubicBezTo>
                <a:cubicBezTo>
                  <a:pt x="908" y="983"/>
                  <a:pt x="915" y="990"/>
                  <a:pt x="915" y="999"/>
                </a:cubicBezTo>
                <a:cubicBezTo>
                  <a:pt x="915" y="1387"/>
                  <a:pt x="915" y="1387"/>
                  <a:pt x="915" y="1387"/>
                </a:cubicBezTo>
                <a:cubicBezTo>
                  <a:pt x="915" y="1443"/>
                  <a:pt x="961" y="1489"/>
                  <a:pt x="1018" y="1489"/>
                </a:cubicBezTo>
                <a:cubicBezTo>
                  <a:pt x="1249" y="1489"/>
                  <a:pt x="1249" y="1489"/>
                  <a:pt x="1249" y="1489"/>
                </a:cubicBezTo>
                <a:cubicBezTo>
                  <a:pt x="1309" y="1489"/>
                  <a:pt x="1357" y="1429"/>
                  <a:pt x="1357" y="1353"/>
                </a:cubicBezTo>
                <a:cubicBezTo>
                  <a:pt x="1357" y="621"/>
                  <a:pt x="1357" y="621"/>
                  <a:pt x="1357" y="621"/>
                </a:cubicBezTo>
                <a:cubicBezTo>
                  <a:pt x="1489" y="739"/>
                  <a:pt x="1489" y="739"/>
                  <a:pt x="1489" y="739"/>
                </a:cubicBezTo>
                <a:cubicBezTo>
                  <a:pt x="1498" y="746"/>
                  <a:pt x="1508" y="750"/>
                  <a:pt x="1518" y="750"/>
                </a:cubicBezTo>
                <a:cubicBezTo>
                  <a:pt x="1530" y="750"/>
                  <a:pt x="1542" y="745"/>
                  <a:pt x="1550" y="735"/>
                </a:cubicBezTo>
                <a:cubicBezTo>
                  <a:pt x="1566" y="717"/>
                  <a:pt x="1564" y="690"/>
                  <a:pt x="1546" y="674"/>
                </a:cubicBezTo>
                <a:close/>
                <a:moveTo>
                  <a:pt x="1271" y="888"/>
                </a:moveTo>
                <a:cubicBezTo>
                  <a:pt x="1271" y="1352"/>
                  <a:pt x="1271" y="1352"/>
                  <a:pt x="1271" y="1352"/>
                </a:cubicBezTo>
                <a:cubicBezTo>
                  <a:pt x="1271" y="1383"/>
                  <a:pt x="1255" y="1402"/>
                  <a:pt x="1248" y="1402"/>
                </a:cubicBezTo>
                <a:cubicBezTo>
                  <a:pt x="1017" y="1402"/>
                  <a:pt x="1017" y="1402"/>
                  <a:pt x="1017" y="1402"/>
                </a:cubicBezTo>
                <a:cubicBezTo>
                  <a:pt x="1009" y="1402"/>
                  <a:pt x="1001" y="1395"/>
                  <a:pt x="1001" y="1386"/>
                </a:cubicBezTo>
                <a:cubicBezTo>
                  <a:pt x="1001" y="999"/>
                  <a:pt x="1001" y="999"/>
                  <a:pt x="1001" y="999"/>
                </a:cubicBezTo>
                <a:cubicBezTo>
                  <a:pt x="1001" y="942"/>
                  <a:pt x="956" y="897"/>
                  <a:pt x="899" y="897"/>
                </a:cubicBezTo>
                <a:cubicBezTo>
                  <a:pt x="666" y="897"/>
                  <a:pt x="666" y="897"/>
                  <a:pt x="666" y="897"/>
                </a:cubicBezTo>
                <a:cubicBezTo>
                  <a:pt x="610" y="897"/>
                  <a:pt x="564" y="942"/>
                  <a:pt x="564" y="999"/>
                </a:cubicBezTo>
                <a:cubicBezTo>
                  <a:pt x="564" y="1387"/>
                  <a:pt x="564" y="1387"/>
                  <a:pt x="564" y="1387"/>
                </a:cubicBezTo>
                <a:cubicBezTo>
                  <a:pt x="564" y="1396"/>
                  <a:pt x="557" y="1403"/>
                  <a:pt x="548" y="1403"/>
                </a:cubicBezTo>
                <a:cubicBezTo>
                  <a:pt x="317" y="1403"/>
                  <a:pt x="317" y="1403"/>
                  <a:pt x="317" y="1403"/>
                </a:cubicBezTo>
                <a:cubicBezTo>
                  <a:pt x="305" y="1403"/>
                  <a:pt x="295" y="1393"/>
                  <a:pt x="295" y="1380"/>
                </a:cubicBezTo>
                <a:cubicBezTo>
                  <a:pt x="295" y="539"/>
                  <a:pt x="295" y="539"/>
                  <a:pt x="295" y="539"/>
                </a:cubicBezTo>
                <a:cubicBezTo>
                  <a:pt x="781" y="105"/>
                  <a:pt x="781" y="105"/>
                  <a:pt x="781" y="105"/>
                </a:cubicBezTo>
                <a:cubicBezTo>
                  <a:pt x="1271" y="543"/>
                  <a:pt x="1271" y="543"/>
                  <a:pt x="1271" y="543"/>
                </a:cubicBezTo>
                <a:lnTo>
                  <a:pt x="1271" y="888"/>
                </a:lnTo>
                <a:close/>
                <a:moveTo>
                  <a:pt x="1271" y="888"/>
                </a:moveTo>
                <a:cubicBezTo>
                  <a:pt x="1271" y="888"/>
                  <a:pt x="1271" y="888"/>
                  <a:pt x="1271" y="888"/>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lstStyle/>
          <a:p>
            <a:endParaRPr lang="zh-CN" altLang="en-US"/>
          </a:p>
        </p:txBody>
      </p:sp>
      <p:sp>
        <p:nvSpPr>
          <p:cNvPr id="24" name="文本框 23"/>
          <p:cNvSpPr txBox="1"/>
          <p:nvPr/>
        </p:nvSpPr>
        <p:spPr>
          <a:xfrm>
            <a:off x="2328545" y="3321050"/>
            <a:ext cx="2316480" cy="460375"/>
          </a:xfrm>
          <a:prstGeom prst="rect">
            <a:avLst/>
          </a:prstGeom>
          <a:noFill/>
        </p:spPr>
        <p:txBody>
          <a:bodyPr wrap="none" rtlCol="0">
            <a:spAutoFit/>
          </a:bodyPr>
          <a:lstStyle/>
          <a:p>
            <a:r>
              <a:rPr lang="zh-CN" altLang="en-US" sz="2400" dirty="0">
                <a:solidFill>
                  <a:schemeClr val="tx1">
                    <a:lumMod val="85000"/>
                    <a:lumOff val="15000"/>
                  </a:schemeClr>
                </a:solidFill>
              </a:rPr>
              <a:t>与密码学的关系</a:t>
            </a:r>
            <a:endParaRPr lang="zh-CN" altLang="en-US" sz="2400" dirty="0">
              <a:solidFill>
                <a:schemeClr val="tx1">
                  <a:lumMod val="85000"/>
                  <a:lumOff val="15000"/>
                </a:schemeClr>
              </a:solidFill>
            </a:endParaRPr>
          </a:p>
        </p:txBody>
      </p:sp>
      <p:sp>
        <p:nvSpPr>
          <p:cNvPr id="25" name="文本框 24"/>
          <p:cNvSpPr txBox="1"/>
          <p:nvPr/>
        </p:nvSpPr>
        <p:spPr>
          <a:xfrm>
            <a:off x="2310130" y="4604385"/>
            <a:ext cx="3840480" cy="460375"/>
          </a:xfrm>
          <a:prstGeom prst="rect">
            <a:avLst/>
          </a:prstGeom>
          <a:noFill/>
        </p:spPr>
        <p:txBody>
          <a:bodyPr wrap="none" rtlCol="0">
            <a:spAutoFit/>
          </a:bodyPr>
          <a:lstStyle/>
          <a:p>
            <a:r>
              <a:rPr lang="zh-CN" sz="2400" dirty="0">
                <a:solidFill>
                  <a:schemeClr val="tx1">
                    <a:lumMod val="85000"/>
                    <a:lumOff val="15000"/>
                  </a:schemeClr>
                </a:solidFill>
              </a:rPr>
              <a:t>与信息安全共性技术的关系</a:t>
            </a:r>
            <a:endParaRPr lang="zh-CN" sz="2400" dirty="0">
              <a:solidFill>
                <a:schemeClr val="tx1">
                  <a:lumMod val="85000"/>
                  <a:lumOff val="15000"/>
                </a:schemeClr>
              </a:solidFill>
            </a:endParaRPr>
          </a:p>
        </p:txBody>
      </p:sp>
      <p:sp>
        <p:nvSpPr>
          <p:cNvPr id="26" name="文本框 25"/>
          <p:cNvSpPr txBox="1"/>
          <p:nvPr/>
        </p:nvSpPr>
        <p:spPr>
          <a:xfrm>
            <a:off x="7597140" y="3289935"/>
            <a:ext cx="3840480" cy="460375"/>
          </a:xfrm>
          <a:prstGeom prst="rect">
            <a:avLst/>
          </a:prstGeom>
          <a:noFill/>
        </p:spPr>
        <p:txBody>
          <a:bodyPr wrap="none" rtlCol="0">
            <a:spAutoFit/>
          </a:bodyPr>
          <a:lstStyle/>
          <a:p>
            <a:r>
              <a:rPr lang="zh-CN" sz="2400" dirty="0" err="1">
                <a:solidFill>
                  <a:schemeClr val="tx1">
                    <a:lumMod val="85000"/>
                    <a:lumOff val="15000"/>
                  </a:schemeClr>
                </a:solidFill>
              </a:rPr>
              <a:t>与国家信息安全战略的关系</a:t>
            </a:r>
            <a:endParaRPr lang="zh-CN" sz="2400" dirty="0">
              <a:solidFill>
                <a:schemeClr val="tx1">
                  <a:lumMod val="85000"/>
                  <a:lumOff val="15000"/>
                </a:schemeClr>
              </a:solidFill>
            </a:endParaRPr>
          </a:p>
        </p:txBody>
      </p:sp>
      <p:sp>
        <p:nvSpPr>
          <p:cNvPr id="27" name="文本框 26"/>
          <p:cNvSpPr txBox="1"/>
          <p:nvPr/>
        </p:nvSpPr>
        <p:spPr>
          <a:xfrm>
            <a:off x="7597140" y="4604385"/>
            <a:ext cx="3230880" cy="460375"/>
          </a:xfrm>
          <a:prstGeom prst="rect">
            <a:avLst/>
          </a:prstGeom>
          <a:noFill/>
        </p:spPr>
        <p:txBody>
          <a:bodyPr wrap="none" rtlCol="0">
            <a:spAutoFit/>
          </a:bodyPr>
          <a:lstStyle/>
          <a:p>
            <a:r>
              <a:rPr lang="zh-CN" altLang="en-US" sz="2400" dirty="0">
                <a:solidFill>
                  <a:schemeClr val="tx1">
                    <a:lumMod val="85000"/>
                    <a:lumOff val="15000"/>
                  </a:schemeClr>
                </a:solidFill>
              </a:rPr>
              <a:t>与安全系统建设的关系</a:t>
            </a:r>
            <a:endParaRPr lang="zh-CN" altLang="en-US" sz="2400" dirty="0">
              <a:solidFill>
                <a:schemeClr val="tx1">
                  <a:lumMod val="85000"/>
                  <a:lumOff val="15000"/>
                </a:schemeClr>
              </a:solidFill>
            </a:endParaRPr>
          </a:p>
        </p:txBody>
      </p:sp>
      <p:sp>
        <p:nvSpPr>
          <p:cNvPr id="2" name="文本框 1"/>
          <p:cNvSpPr txBox="1"/>
          <p:nvPr/>
        </p:nvSpPr>
        <p:spPr>
          <a:xfrm>
            <a:off x="3174365" y="741680"/>
            <a:ext cx="5843270" cy="706755"/>
          </a:xfrm>
          <a:prstGeom prst="rect">
            <a:avLst/>
          </a:prstGeom>
          <a:noFill/>
        </p:spPr>
        <p:txBody>
          <a:bodyPr wrap="square" rtlCol="0">
            <a:spAutoFit/>
          </a:bodyPr>
          <a:p>
            <a:pPr algn="ctr"/>
            <a:r>
              <a:rPr lang="en-US" altLang="zh-CN" sz="4000" b="1" dirty="0">
                <a:gradFill>
                  <a:gsLst>
                    <a:gs pos="0">
                      <a:srgbClr val="08AEEA"/>
                    </a:gs>
                    <a:gs pos="100000">
                      <a:srgbClr val="2AF598"/>
                    </a:gs>
                  </a:gsLst>
                  <a:lin ang="2700000" scaled="0"/>
                </a:gradFill>
              </a:rPr>
              <a:t>物联网安全中的六大关系</a:t>
            </a:r>
            <a:endParaRPr lang="en-US" altLang="zh-CN" sz="4000" b="1" dirty="0">
              <a:gradFill>
                <a:gsLst>
                  <a:gs pos="0">
                    <a:srgbClr val="08AEEA"/>
                  </a:gs>
                  <a:gs pos="100000">
                    <a:srgbClr val="2AF598"/>
                  </a:gs>
                </a:gsLst>
                <a:lin ang="2700000" scaled="0"/>
              </a:gradFill>
            </a:endParaRPr>
          </a:p>
        </p:txBody>
      </p:sp>
      <p:sp>
        <p:nvSpPr>
          <p:cNvPr id="291" name="Freeform 241"/>
          <p:cNvSpPr>
            <a:spLocks noEditPoints="1"/>
          </p:cNvSpPr>
          <p:nvPr/>
        </p:nvSpPr>
        <p:spPr bwMode="auto">
          <a:xfrm>
            <a:off x="1481772" y="2030413"/>
            <a:ext cx="542925" cy="536575"/>
          </a:xfrm>
          <a:custGeom>
            <a:avLst/>
            <a:gdLst>
              <a:gd name="T0" fmla="*/ 1473 w 1578"/>
              <a:gd name="T1" fmla="*/ 437 h 1561"/>
              <a:gd name="T2" fmla="*/ 1374 w 1578"/>
              <a:gd name="T3" fmla="*/ 437 h 1561"/>
              <a:gd name="T4" fmla="*/ 1016 w 1578"/>
              <a:gd name="T5" fmla="*/ 342 h 1561"/>
              <a:gd name="T6" fmla="*/ 791 w 1578"/>
              <a:gd name="T7" fmla="*/ 383 h 1561"/>
              <a:gd name="T8" fmla="*/ 983 w 1578"/>
              <a:gd name="T9" fmla="*/ 259 h 1561"/>
              <a:gd name="T10" fmla="*/ 1113 w 1578"/>
              <a:gd name="T11" fmla="*/ 129 h 1561"/>
              <a:gd name="T12" fmla="*/ 983 w 1578"/>
              <a:gd name="T13" fmla="*/ 0 h 1561"/>
              <a:gd name="T14" fmla="*/ 854 w 1578"/>
              <a:gd name="T15" fmla="*/ 129 h 1561"/>
              <a:gd name="T16" fmla="*/ 621 w 1578"/>
              <a:gd name="T17" fmla="*/ 431 h 1561"/>
              <a:gd name="T18" fmla="*/ 563 w 1578"/>
              <a:gd name="T19" fmla="*/ 402 h 1561"/>
              <a:gd name="T20" fmla="*/ 435 w 1578"/>
              <a:gd name="T21" fmla="*/ 501 h 1561"/>
              <a:gd name="T22" fmla="*/ 435 w 1578"/>
              <a:gd name="T23" fmla="*/ 599 h 1561"/>
              <a:gd name="T24" fmla="*/ 198 w 1578"/>
              <a:gd name="T25" fmla="*/ 853 h 1561"/>
              <a:gd name="T26" fmla="*/ 51 w 1578"/>
              <a:gd name="T27" fmla="*/ 879 h 1561"/>
              <a:gd name="T28" fmla="*/ 142 w 1578"/>
              <a:gd name="T29" fmla="*/ 1100 h 1561"/>
              <a:gd name="T30" fmla="*/ 259 w 1578"/>
              <a:gd name="T31" fmla="*/ 914 h 1561"/>
              <a:gd name="T32" fmla="*/ 355 w 1578"/>
              <a:gd name="T33" fmla="*/ 1003 h 1561"/>
              <a:gd name="T34" fmla="*/ 447 w 1578"/>
              <a:gd name="T35" fmla="*/ 1363 h 1561"/>
              <a:gd name="T36" fmla="*/ 525 w 1578"/>
              <a:gd name="T37" fmla="*/ 1540 h 1561"/>
              <a:gd name="T38" fmla="*/ 623 w 1578"/>
              <a:gd name="T39" fmla="*/ 1540 h 1561"/>
              <a:gd name="T40" fmla="*/ 701 w 1578"/>
              <a:gd name="T41" fmla="*/ 1363 h 1561"/>
              <a:gd name="T42" fmla="*/ 574 w 1578"/>
              <a:gd name="T43" fmla="*/ 1265 h 1561"/>
              <a:gd name="T44" fmla="*/ 523 w 1578"/>
              <a:gd name="T45" fmla="*/ 1288 h 1561"/>
              <a:gd name="T46" fmla="*/ 563 w 1578"/>
              <a:gd name="T47" fmla="*/ 697 h 1561"/>
              <a:gd name="T48" fmla="*/ 690 w 1578"/>
              <a:gd name="T49" fmla="*/ 599 h 1561"/>
              <a:gd name="T50" fmla="*/ 1301 w 1578"/>
              <a:gd name="T51" fmla="*/ 509 h 1561"/>
              <a:gd name="T52" fmla="*/ 1296 w 1578"/>
              <a:gd name="T53" fmla="*/ 613 h 1561"/>
              <a:gd name="T54" fmla="*/ 1423 w 1578"/>
              <a:gd name="T55" fmla="*/ 712 h 1561"/>
              <a:gd name="T56" fmla="*/ 1551 w 1578"/>
              <a:gd name="T57" fmla="*/ 613 h 1561"/>
              <a:gd name="T58" fmla="*/ 629 w 1578"/>
              <a:gd name="T59" fmla="*/ 1413 h 1561"/>
              <a:gd name="T60" fmla="*/ 519 w 1578"/>
              <a:gd name="T61" fmla="*/ 1413 h 1561"/>
              <a:gd name="T62" fmla="*/ 629 w 1578"/>
              <a:gd name="T63" fmla="*/ 1413 h 1561"/>
              <a:gd name="T64" fmla="*/ 983 w 1578"/>
              <a:gd name="T65" fmla="*/ 87 h 1561"/>
              <a:gd name="T66" fmla="*/ 1026 w 1578"/>
              <a:gd name="T67" fmla="*/ 130 h 1561"/>
              <a:gd name="T68" fmla="*/ 983 w 1578"/>
              <a:gd name="T69" fmla="*/ 173 h 1561"/>
              <a:gd name="T70" fmla="*/ 940 w 1578"/>
              <a:gd name="T71" fmla="*/ 130 h 1561"/>
              <a:gd name="T72" fmla="*/ 173 w 1578"/>
              <a:gd name="T73" fmla="*/ 1001 h 1561"/>
              <a:gd name="T74" fmla="*/ 112 w 1578"/>
              <a:gd name="T75" fmla="*/ 1001 h 1561"/>
              <a:gd name="T76" fmla="*/ 142 w 1578"/>
              <a:gd name="T77" fmla="*/ 928 h 1561"/>
              <a:gd name="T78" fmla="*/ 173 w 1578"/>
              <a:gd name="T79" fmla="*/ 1001 h 1561"/>
              <a:gd name="T80" fmla="*/ 508 w 1578"/>
              <a:gd name="T81" fmla="*/ 550 h 1561"/>
              <a:gd name="T82" fmla="*/ 617 w 1578"/>
              <a:gd name="T83" fmla="*/ 550 h 1561"/>
              <a:gd name="T84" fmla="*/ 1423 w 1578"/>
              <a:gd name="T85" fmla="*/ 618 h 1561"/>
              <a:gd name="T86" fmla="*/ 1423 w 1578"/>
              <a:gd name="T87" fmla="*/ 509 h 1561"/>
              <a:gd name="T88" fmla="*/ 1423 w 1578"/>
              <a:gd name="T89" fmla="*/ 618 h 1561"/>
              <a:gd name="T90" fmla="*/ 1423 w 1578"/>
              <a:gd name="T91" fmla="*/ 618 h 1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78" h="1561">
                <a:moveTo>
                  <a:pt x="1550" y="514"/>
                </a:moveTo>
                <a:cubicBezTo>
                  <a:pt x="1473" y="437"/>
                  <a:pt x="1473" y="437"/>
                  <a:pt x="1473" y="437"/>
                </a:cubicBezTo>
                <a:cubicBezTo>
                  <a:pt x="1460" y="424"/>
                  <a:pt x="1442" y="416"/>
                  <a:pt x="1423" y="416"/>
                </a:cubicBezTo>
                <a:cubicBezTo>
                  <a:pt x="1405" y="416"/>
                  <a:pt x="1387" y="424"/>
                  <a:pt x="1374" y="437"/>
                </a:cubicBezTo>
                <a:cubicBezTo>
                  <a:pt x="1364" y="447"/>
                  <a:pt x="1364" y="447"/>
                  <a:pt x="1364" y="447"/>
                </a:cubicBezTo>
                <a:cubicBezTo>
                  <a:pt x="1261" y="379"/>
                  <a:pt x="1141" y="343"/>
                  <a:pt x="1016" y="342"/>
                </a:cubicBezTo>
                <a:cubicBezTo>
                  <a:pt x="1015" y="342"/>
                  <a:pt x="1015" y="342"/>
                  <a:pt x="1015" y="342"/>
                </a:cubicBezTo>
                <a:cubicBezTo>
                  <a:pt x="937" y="342"/>
                  <a:pt x="862" y="356"/>
                  <a:pt x="791" y="383"/>
                </a:cubicBezTo>
                <a:cubicBezTo>
                  <a:pt x="928" y="247"/>
                  <a:pt x="928" y="247"/>
                  <a:pt x="928" y="247"/>
                </a:cubicBezTo>
                <a:cubicBezTo>
                  <a:pt x="945" y="255"/>
                  <a:pt x="964" y="259"/>
                  <a:pt x="983" y="259"/>
                </a:cubicBezTo>
                <a:cubicBezTo>
                  <a:pt x="1018" y="259"/>
                  <a:pt x="1051" y="246"/>
                  <a:pt x="1075" y="221"/>
                </a:cubicBezTo>
                <a:cubicBezTo>
                  <a:pt x="1099" y="197"/>
                  <a:pt x="1113" y="164"/>
                  <a:pt x="1113" y="129"/>
                </a:cubicBezTo>
                <a:cubicBezTo>
                  <a:pt x="1113" y="95"/>
                  <a:pt x="1100" y="62"/>
                  <a:pt x="1075" y="38"/>
                </a:cubicBezTo>
                <a:cubicBezTo>
                  <a:pt x="1050" y="14"/>
                  <a:pt x="1018" y="0"/>
                  <a:pt x="983" y="0"/>
                </a:cubicBezTo>
                <a:cubicBezTo>
                  <a:pt x="949" y="0"/>
                  <a:pt x="916" y="13"/>
                  <a:pt x="892" y="38"/>
                </a:cubicBezTo>
                <a:cubicBezTo>
                  <a:pt x="868" y="63"/>
                  <a:pt x="854" y="95"/>
                  <a:pt x="854" y="129"/>
                </a:cubicBezTo>
                <a:cubicBezTo>
                  <a:pt x="854" y="149"/>
                  <a:pt x="858" y="168"/>
                  <a:pt x="866" y="185"/>
                </a:cubicBezTo>
                <a:cubicBezTo>
                  <a:pt x="621" y="431"/>
                  <a:pt x="621" y="431"/>
                  <a:pt x="621" y="431"/>
                </a:cubicBezTo>
                <a:cubicBezTo>
                  <a:pt x="613" y="422"/>
                  <a:pt x="613" y="422"/>
                  <a:pt x="613" y="422"/>
                </a:cubicBezTo>
                <a:cubicBezTo>
                  <a:pt x="599" y="409"/>
                  <a:pt x="582" y="402"/>
                  <a:pt x="563" y="402"/>
                </a:cubicBezTo>
                <a:cubicBezTo>
                  <a:pt x="545" y="402"/>
                  <a:pt x="527" y="409"/>
                  <a:pt x="514" y="422"/>
                </a:cubicBezTo>
                <a:cubicBezTo>
                  <a:pt x="435" y="501"/>
                  <a:pt x="435" y="501"/>
                  <a:pt x="435" y="501"/>
                </a:cubicBezTo>
                <a:cubicBezTo>
                  <a:pt x="422" y="514"/>
                  <a:pt x="415" y="531"/>
                  <a:pt x="415" y="550"/>
                </a:cubicBezTo>
                <a:cubicBezTo>
                  <a:pt x="415" y="569"/>
                  <a:pt x="422" y="586"/>
                  <a:pt x="435" y="599"/>
                </a:cubicBezTo>
                <a:cubicBezTo>
                  <a:pt x="444" y="608"/>
                  <a:pt x="444" y="608"/>
                  <a:pt x="444" y="608"/>
                </a:cubicBezTo>
                <a:cubicBezTo>
                  <a:pt x="198" y="853"/>
                  <a:pt x="198" y="853"/>
                  <a:pt x="198" y="853"/>
                </a:cubicBezTo>
                <a:cubicBezTo>
                  <a:pt x="181" y="845"/>
                  <a:pt x="162" y="841"/>
                  <a:pt x="142" y="841"/>
                </a:cubicBezTo>
                <a:cubicBezTo>
                  <a:pt x="108" y="841"/>
                  <a:pt x="75" y="854"/>
                  <a:pt x="51" y="879"/>
                </a:cubicBezTo>
                <a:cubicBezTo>
                  <a:pt x="0" y="929"/>
                  <a:pt x="0" y="1011"/>
                  <a:pt x="51" y="1062"/>
                </a:cubicBezTo>
                <a:cubicBezTo>
                  <a:pt x="75" y="1086"/>
                  <a:pt x="108" y="1100"/>
                  <a:pt x="142" y="1100"/>
                </a:cubicBezTo>
                <a:cubicBezTo>
                  <a:pt x="177" y="1100"/>
                  <a:pt x="210" y="1086"/>
                  <a:pt x="234" y="1062"/>
                </a:cubicBezTo>
                <a:cubicBezTo>
                  <a:pt x="274" y="1022"/>
                  <a:pt x="282" y="962"/>
                  <a:pt x="259" y="914"/>
                </a:cubicBezTo>
                <a:cubicBezTo>
                  <a:pt x="396" y="778"/>
                  <a:pt x="396" y="778"/>
                  <a:pt x="396" y="778"/>
                </a:cubicBezTo>
                <a:cubicBezTo>
                  <a:pt x="369" y="849"/>
                  <a:pt x="355" y="925"/>
                  <a:pt x="355" y="1003"/>
                </a:cubicBezTo>
                <a:cubicBezTo>
                  <a:pt x="355" y="1128"/>
                  <a:pt x="391" y="1248"/>
                  <a:pt x="460" y="1350"/>
                </a:cubicBezTo>
                <a:cubicBezTo>
                  <a:pt x="447" y="1363"/>
                  <a:pt x="447" y="1363"/>
                  <a:pt x="447" y="1363"/>
                </a:cubicBezTo>
                <a:cubicBezTo>
                  <a:pt x="420" y="1391"/>
                  <a:pt x="420" y="1435"/>
                  <a:pt x="447" y="1462"/>
                </a:cubicBezTo>
                <a:cubicBezTo>
                  <a:pt x="525" y="1540"/>
                  <a:pt x="525" y="1540"/>
                  <a:pt x="525" y="1540"/>
                </a:cubicBezTo>
                <a:cubicBezTo>
                  <a:pt x="538" y="1553"/>
                  <a:pt x="556" y="1561"/>
                  <a:pt x="574" y="1561"/>
                </a:cubicBezTo>
                <a:cubicBezTo>
                  <a:pt x="593" y="1561"/>
                  <a:pt x="610" y="1553"/>
                  <a:pt x="623" y="1540"/>
                </a:cubicBezTo>
                <a:cubicBezTo>
                  <a:pt x="701" y="1462"/>
                  <a:pt x="701" y="1462"/>
                  <a:pt x="701" y="1462"/>
                </a:cubicBezTo>
                <a:cubicBezTo>
                  <a:pt x="729" y="1435"/>
                  <a:pt x="729" y="1391"/>
                  <a:pt x="701" y="1363"/>
                </a:cubicBezTo>
                <a:cubicBezTo>
                  <a:pt x="623" y="1285"/>
                  <a:pt x="623" y="1285"/>
                  <a:pt x="623" y="1285"/>
                </a:cubicBezTo>
                <a:cubicBezTo>
                  <a:pt x="610" y="1272"/>
                  <a:pt x="593" y="1265"/>
                  <a:pt x="574" y="1265"/>
                </a:cubicBezTo>
                <a:cubicBezTo>
                  <a:pt x="556" y="1265"/>
                  <a:pt x="538" y="1272"/>
                  <a:pt x="525" y="1285"/>
                </a:cubicBezTo>
                <a:cubicBezTo>
                  <a:pt x="523" y="1288"/>
                  <a:pt x="523" y="1288"/>
                  <a:pt x="523" y="1288"/>
                </a:cubicBezTo>
                <a:cubicBezTo>
                  <a:pt x="410" y="1105"/>
                  <a:pt x="415" y="870"/>
                  <a:pt x="538" y="693"/>
                </a:cubicBezTo>
                <a:cubicBezTo>
                  <a:pt x="546" y="696"/>
                  <a:pt x="554" y="697"/>
                  <a:pt x="563" y="697"/>
                </a:cubicBezTo>
                <a:cubicBezTo>
                  <a:pt x="581" y="697"/>
                  <a:pt x="599" y="690"/>
                  <a:pt x="612" y="677"/>
                </a:cubicBezTo>
                <a:cubicBezTo>
                  <a:pt x="690" y="599"/>
                  <a:pt x="690" y="599"/>
                  <a:pt x="690" y="599"/>
                </a:cubicBezTo>
                <a:cubicBezTo>
                  <a:pt x="710" y="579"/>
                  <a:pt x="716" y="549"/>
                  <a:pt x="706" y="524"/>
                </a:cubicBezTo>
                <a:cubicBezTo>
                  <a:pt x="883" y="402"/>
                  <a:pt x="1119" y="397"/>
                  <a:pt x="1301" y="509"/>
                </a:cubicBezTo>
                <a:cubicBezTo>
                  <a:pt x="1296" y="514"/>
                  <a:pt x="1296" y="514"/>
                  <a:pt x="1296" y="514"/>
                </a:cubicBezTo>
                <a:cubicBezTo>
                  <a:pt x="1269" y="541"/>
                  <a:pt x="1269" y="586"/>
                  <a:pt x="1296" y="613"/>
                </a:cubicBezTo>
                <a:cubicBezTo>
                  <a:pt x="1374" y="691"/>
                  <a:pt x="1374" y="691"/>
                  <a:pt x="1374" y="691"/>
                </a:cubicBezTo>
                <a:cubicBezTo>
                  <a:pt x="1387" y="704"/>
                  <a:pt x="1405" y="712"/>
                  <a:pt x="1423" y="712"/>
                </a:cubicBezTo>
                <a:cubicBezTo>
                  <a:pt x="1442" y="712"/>
                  <a:pt x="1460" y="704"/>
                  <a:pt x="1473" y="691"/>
                </a:cubicBezTo>
                <a:cubicBezTo>
                  <a:pt x="1551" y="613"/>
                  <a:pt x="1551" y="613"/>
                  <a:pt x="1551" y="613"/>
                </a:cubicBezTo>
                <a:cubicBezTo>
                  <a:pt x="1578" y="586"/>
                  <a:pt x="1578" y="542"/>
                  <a:pt x="1550" y="514"/>
                </a:cubicBezTo>
                <a:close/>
                <a:moveTo>
                  <a:pt x="629" y="1413"/>
                </a:moveTo>
                <a:cubicBezTo>
                  <a:pt x="574" y="1468"/>
                  <a:pt x="574" y="1468"/>
                  <a:pt x="574" y="1468"/>
                </a:cubicBezTo>
                <a:cubicBezTo>
                  <a:pt x="519" y="1413"/>
                  <a:pt x="519" y="1413"/>
                  <a:pt x="519" y="1413"/>
                </a:cubicBezTo>
                <a:cubicBezTo>
                  <a:pt x="574" y="1359"/>
                  <a:pt x="574" y="1359"/>
                  <a:pt x="574" y="1359"/>
                </a:cubicBezTo>
                <a:lnTo>
                  <a:pt x="629" y="1413"/>
                </a:lnTo>
                <a:close/>
                <a:moveTo>
                  <a:pt x="952" y="99"/>
                </a:moveTo>
                <a:cubicBezTo>
                  <a:pt x="960" y="91"/>
                  <a:pt x="971" y="87"/>
                  <a:pt x="983" y="87"/>
                </a:cubicBezTo>
                <a:cubicBezTo>
                  <a:pt x="994" y="87"/>
                  <a:pt x="1005" y="91"/>
                  <a:pt x="1013" y="99"/>
                </a:cubicBezTo>
                <a:cubicBezTo>
                  <a:pt x="1021" y="107"/>
                  <a:pt x="1026" y="118"/>
                  <a:pt x="1026" y="130"/>
                </a:cubicBezTo>
                <a:cubicBezTo>
                  <a:pt x="1026" y="141"/>
                  <a:pt x="1021" y="152"/>
                  <a:pt x="1013" y="160"/>
                </a:cubicBezTo>
                <a:cubicBezTo>
                  <a:pt x="1005" y="168"/>
                  <a:pt x="994" y="173"/>
                  <a:pt x="983" y="173"/>
                </a:cubicBezTo>
                <a:cubicBezTo>
                  <a:pt x="971" y="173"/>
                  <a:pt x="960" y="168"/>
                  <a:pt x="952" y="160"/>
                </a:cubicBezTo>
                <a:cubicBezTo>
                  <a:pt x="944" y="152"/>
                  <a:pt x="940" y="141"/>
                  <a:pt x="940" y="130"/>
                </a:cubicBezTo>
                <a:cubicBezTo>
                  <a:pt x="940" y="118"/>
                  <a:pt x="944" y="108"/>
                  <a:pt x="952" y="99"/>
                </a:cubicBezTo>
                <a:close/>
                <a:moveTo>
                  <a:pt x="173" y="1001"/>
                </a:moveTo>
                <a:cubicBezTo>
                  <a:pt x="165" y="1009"/>
                  <a:pt x="154" y="1013"/>
                  <a:pt x="142" y="1013"/>
                </a:cubicBezTo>
                <a:cubicBezTo>
                  <a:pt x="131" y="1013"/>
                  <a:pt x="120" y="1009"/>
                  <a:pt x="112" y="1001"/>
                </a:cubicBezTo>
                <a:cubicBezTo>
                  <a:pt x="95" y="984"/>
                  <a:pt x="95" y="957"/>
                  <a:pt x="112" y="940"/>
                </a:cubicBezTo>
                <a:cubicBezTo>
                  <a:pt x="120" y="932"/>
                  <a:pt x="131" y="928"/>
                  <a:pt x="142" y="928"/>
                </a:cubicBezTo>
                <a:cubicBezTo>
                  <a:pt x="154" y="928"/>
                  <a:pt x="165" y="932"/>
                  <a:pt x="173" y="940"/>
                </a:cubicBezTo>
                <a:cubicBezTo>
                  <a:pt x="190" y="957"/>
                  <a:pt x="190" y="984"/>
                  <a:pt x="173" y="1001"/>
                </a:cubicBezTo>
                <a:close/>
                <a:moveTo>
                  <a:pt x="563" y="605"/>
                </a:moveTo>
                <a:cubicBezTo>
                  <a:pt x="508" y="550"/>
                  <a:pt x="508" y="550"/>
                  <a:pt x="508" y="550"/>
                </a:cubicBezTo>
                <a:cubicBezTo>
                  <a:pt x="563" y="495"/>
                  <a:pt x="563" y="495"/>
                  <a:pt x="563" y="495"/>
                </a:cubicBezTo>
                <a:cubicBezTo>
                  <a:pt x="617" y="550"/>
                  <a:pt x="617" y="550"/>
                  <a:pt x="617" y="550"/>
                </a:cubicBezTo>
                <a:lnTo>
                  <a:pt x="563" y="605"/>
                </a:lnTo>
                <a:close/>
                <a:moveTo>
                  <a:pt x="1423" y="618"/>
                </a:moveTo>
                <a:cubicBezTo>
                  <a:pt x="1368" y="564"/>
                  <a:pt x="1368" y="564"/>
                  <a:pt x="1368" y="564"/>
                </a:cubicBezTo>
                <a:cubicBezTo>
                  <a:pt x="1423" y="509"/>
                  <a:pt x="1423" y="509"/>
                  <a:pt x="1423" y="509"/>
                </a:cubicBezTo>
                <a:cubicBezTo>
                  <a:pt x="1478" y="564"/>
                  <a:pt x="1478" y="564"/>
                  <a:pt x="1478" y="564"/>
                </a:cubicBezTo>
                <a:lnTo>
                  <a:pt x="1423" y="618"/>
                </a:lnTo>
                <a:close/>
                <a:moveTo>
                  <a:pt x="1423" y="618"/>
                </a:moveTo>
                <a:cubicBezTo>
                  <a:pt x="1423" y="618"/>
                  <a:pt x="1423" y="618"/>
                  <a:pt x="1423" y="618"/>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sp>
        <p:nvSpPr>
          <p:cNvPr id="17" name="文本框 16"/>
          <p:cNvSpPr txBox="1"/>
          <p:nvPr/>
        </p:nvSpPr>
        <p:spPr>
          <a:xfrm>
            <a:off x="2328641" y="2106987"/>
            <a:ext cx="2621280" cy="460375"/>
          </a:xfrm>
          <a:prstGeom prst="rect">
            <a:avLst/>
          </a:prstGeom>
          <a:noFill/>
        </p:spPr>
        <p:txBody>
          <a:bodyPr wrap="none" rtlCol="0">
            <a:spAutoFit/>
          </a:bodyPr>
          <a:p>
            <a:r>
              <a:rPr lang="zh-CN" altLang="en-US" sz="2400" dirty="0">
                <a:solidFill>
                  <a:schemeClr val="tx1">
                    <a:lumMod val="85000"/>
                    <a:lumOff val="15000"/>
                  </a:schemeClr>
                </a:solidFill>
              </a:rPr>
              <a:t>与现实世界的关系</a:t>
            </a:r>
            <a:endParaRPr lang="zh-CN" altLang="en-US" sz="2400" dirty="0">
              <a:solidFill>
                <a:schemeClr val="tx1">
                  <a:lumMod val="85000"/>
                  <a:lumOff val="15000"/>
                </a:schemeClr>
              </a:solidFill>
            </a:endParaRPr>
          </a:p>
        </p:txBody>
      </p:sp>
      <p:sp>
        <p:nvSpPr>
          <p:cNvPr id="199" name="Freeform 125"/>
          <p:cNvSpPr>
            <a:spLocks noEditPoints="1"/>
          </p:cNvSpPr>
          <p:nvPr/>
        </p:nvSpPr>
        <p:spPr bwMode="auto">
          <a:xfrm>
            <a:off x="6690995" y="2030730"/>
            <a:ext cx="528955" cy="476250"/>
          </a:xfrm>
          <a:custGeom>
            <a:avLst/>
            <a:gdLst>
              <a:gd name="T0" fmla="*/ 1351 w 1541"/>
              <a:gd name="T1" fmla="*/ 0 h 1384"/>
              <a:gd name="T2" fmla="*/ 190 w 1541"/>
              <a:gd name="T3" fmla="*/ 0 h 1384"/>
              <a:gd name="T4" fmla="*/ 0 w 1541"/>
              <a:gd name="T5" fmla="*/ 190 h 1384"/>
              <a:gd name="T6" fmla="*/ 0 w 1541"/>
              <a:gd name="T7" fmla="*/ 926 h 1384"/>
              <a:gd name="T8" fmla="*/ 190 w 1541"/>
              <a:gd name="T9" fmla="*/ 1116 h 1384"/>
              <a:gd name="T10" fmla="*/ 727 w 1541"/>
              <a:gd name="T11" fmla="*/ 1116 h 1384"/>
              <a:gd name="T12" fmla="*/ 727 w 1541"/>
              <a:gd name="T13" fmla="*/ 1298 h 1384"/>
              <a:gd name="T14" fmla="*/ 460 w 1541"/>
              <a:gd name="T15" fmla="*/ 1298 h 1384"/>
              <a:gd name="T16" fmla="*/ 416 w 1541"/>
              <a:gd name="T17" fmla="*/ 1341 h 1384"/>
              <a:gd name="T18" fmla="*/ 460 w 1541"/>
              <a:gd name="T19" fmla="*/ 1384 h 1384"/>
              <a:gd name="T20" fmla="*/ 1082 w 1541"/>
              <a:gd name="T21" fmla="*/ 1384 h 1384"/>
              <a:gd name="T22" fmla="*/ 1125 w 1541"/>
              <a:gd name="T23" fmla="*/ 1341 h 1384"/>
              <a:gd name="T24" fmla="*/ 1082 w 1541"/>
              <a:gd name="T25" fmla="*/ 1298 h 1384"/>
              <a:gd name="T26" fmla="*/ 814 w 1541"/>
              <a:gd name="T27" fmla="*/ 1298 h 1384"/>
              <a:gd name="T28" fmla="*/ 814 w 1541"/>
              <a:gd name="T29" fmla="*/ 1116 h 1384"/>
              <a:gd name="T30" fmla="*/ 1351 w 1541"/>
              <a:gd name="T31" fmla="*/ 1116 h 1384"/>
              <a:gd name="T32" fmla="*/ 1541 w 1541"/>
              <a:gd name="T33" fmla="*/ 926 h 1384"/>
              <a:gd name="T34" fmla="*/ 1541 w 1541"/>
              <a:gd name="T35" fmla="*/ 190 h 1384"/>
              <a:gd name="T36" fmla="*/ 1351 w 1541"/>
              <a:gd name="T37" fmla="*/ 0 h 1384"/>
              <a:gd name="T38" fmla="*/ 190 w 1541"/>
              <a:gd name="T39" fmla="*/ 86 h 1384"/>
              <a:gd name="T40" fmla="*/ 1351 w 1541"/>
              <a:gd name="T41" fmla="*/ 86 h 1384"/>
              <a:gd name="T42" fmla="*/ 1455 w 1541"/>
              <a:gd name="T43" fmla="*/ 190 h 1384"/>
              <a:gd name="T44" fmla="*/ 1455 w 1541"/>
              <a:gd name="T45" fmla="*/ 805 h 1384"/>
              <a:gd name="T46" fmla="*/ 86 w 1541"/>
              <a:gd name="T47" fmla="*/ 805 h 1384"/>
              <a:gd name="T48" fmla="*/ 86 w 1541"/>
              <a:gd name="T49" fmla="*/ 190 h 1384"/>
              <a:gd name="T50" fmla="*/ 190 w 1541"/>
              <a:gd name="T51" fmla="*/ 86 h 1384"/>
              <a:gd name="T52" fmla="*/ 1351 w 1541"/>
              <a:gd name="T53" fmla="*/ 1030 h 1384"/>
              <a:gd name="T54" fmla="*/ 190 w 1541"/>
              <a:gd name="T55" fmla="*/ 1030 h 1384"/>
              <a:gd name="T56" fmla="*/ 86 w 1541"/>
              <a:gd name="T57" fmla="*/ 926 h 1384"/>
              <a:gd name="T58" fmla="*/ 86 w 1541"/>
              <a:gd name="T59" fmla="*/ 892 h 1384"/>
              <a:gd name="T60" fmla="*/ 1455 w 1541"/>
              <a:gd name="T61" fmla="*/ 892 h 1384"/>
              <a:gd name="T62" fmla="*/ 1455 w 1541"/>
              <a:gd name="T63" fmla="*/ 926 h 1384"/>
              <a:gd name="T64" fmla="*/ 1351 w 1541"/>
              <a:gd name="T65" fmla="*/ 1030 h 1384"/>
              <a:gd name="T66" fmla="*/ 1351 w 1541"/>
              <a:gd name="T67" fmla="*/ 1030 h 1384"/>
              <a:gd name="T68" fmla="*/ 1351 w 1541"/>
              <a:gd name="T69" fmla="*/ 1030 h 1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41" h="1384">
                <a:moveTo>
                  <a:pt x="1351" y="0"/>
                </a:moveTo>
                <a:cubicBezTo>
                  <a:pt x="190" y="0"/>
                  <a:pt x="190" y="0"/>
                  <a:pt x="190" y="0"/>
                </a:cubicBezTo>
                <a:cubicBezTo>
                  <a:pt x="85" y="0"/>
                  <a:pt x="0" y="85"/>
                  <a:pt x="0" y="190"/>
                </a:cubicBezTo>
                <a:cubicBezTo>
                  <a:pt x="0" y="926"/>
                  <a:pt x="0" y="926"/>
                  <a:pt x="0" y="926"/>
                </a:cubicBezTo>
                <a:cubicBezTo>
                  <a:pt x="0" y="1031"/>
                  <a:pt x="85" y="1116"/>
                  <a:pt x="190" y="1116"/>
                </a:cubicBezTo>
                <a:cubicBezTo>
                  <a:pt x="727" y="1116"/>
                  <a:pt x="727" y="1116"/>
                  <a:pt x="727" y="1116"/>
                </a:cubicBezTo>
                <a:cubicBezTo>
                  <a:pt x="727" y="1298"/>
                  <a:pt x="727" y="1298"/>
                  <a:pt x="727" y="1298"/>
                </a:cubicBezTo>
                <a:cubicBezTo>
                  <a:pt x="460" y="1298"/>
                  <a:pt x="460" y="1298"/>
                  <a:pt x="460" y="1298"/>
                </a:cubicBezTo>
                <a:cubicBezTo>
                  <a:pt x="436" y="1298"/>
                  <a:pt x="416" y="1317"/>
                  <a:pt x="416" y="1341"/>
                </a:cubicBezTo>
                <a:cubicBezTo>
                  <a:pt x="416" y="1365"/>
                  <a:pt x="436" y="1384"/>
                  <a:pt x="460" y="1384"/>
                </a:cubicBezTo>
                <a:cubicBezTo>
                  <a:pt x="1082" y="1384"/>
                  <a:pt x="1082" y="1384"/>
                  <a:pt x="1082" y="1384"/>
                </a:cubicBezTo>
                <a:cubicBezTo>
                  <a:pt x="1106" y="1384"/>
                  <a:pt x="1125" y="1365"/>
                  <a:pt x="1125" y="1341"/>
                </a:cubicBezTo>
                <a:cubicBezTo>
                  <a:pt x="1125" y="1317"/>
                  <a:pt x="1106" y="1298"/>
                  <a:pt x="1082" y="1298"/>
                </a:cubicBezTo>
                <a:cubicBezTo>
                  <a:pt x="814" y="1298"/>
                  <a:pt x="814" y="1298"/>
                  <a:pt x="814" y="1298"/>
                </a:cubicBezTo>
                <a:cubicBezTo>
                  <a:pt x="814" y="1116"/>
                  <a:pt x="814" y="1116"/>
                  <a:pt x="814" y="1116"/>
                </a:cubicBezTo>
                <a:cubicBezTo>
                  <a:pt x="1351" y="1116"/>
                  <a:pt x="1351" y="1116"/>
                  <a:pt x="1351" y="1116"/>
                </a:cubicBezTo>
                <a:cubicBezTo>
                  <a:pt x="1456" y="1116"/>
                  <a:pt x="1541" y="1031"/>
                  <a:pt x="1541" y="926"/>
                </a:cubicBezTo>
                <a:cubicBezTo>
                  <a:pt x="1541" y="190"/>
                  <a:pt x="1541" y="190"/>
                  <a:pt x="1541" y="190"/>
                </a:cubicBezTo>
                <a:cubicBezTo>
                  <a:pt x="1541" y="85"/>
                  <a:pt x="1456" y="0"/>
                  <a:pt x="1351" y="0"/>
                </a:cubicBezTo>
                <a:close/>
                <a:moveTo>
                  <a:pt x="190" y="86"/>
                </a:moveTo>
                <a:cubicBezTo>
                  <a:pt x="1351" y="86"/>
                  <a:pt x="1351" y="86"/>
                  <a:pt x="1351" y="86"/>
                </a:cubicBezTo>
                <a:cubicBezTo>
                  <a:pt x="1408" y="86"/>
                  <a:pt x="1455" y="133"/>
                  <a:pt x="1455" y="190"/>
                </a:cubicBezTo>
                <a:cubicBezTo>
                  <a:pt x="1455" y="805"/>
                  <a:pt x="1455" y="805"/>
                  <a:pt x="1455" y="805"/>
                </a:cubicBezTo>
                <a:cubicBezTo>
                  <a:pt x="86" y="805"/>
                  <a:pt x="86" y="805"/>
                  <a:pt x="86" y="805"/>
                </a:cubicBezTo>
                <a:cubicBezTo>
                  <a:pt x="86" y="190"/>
                  <a:pt x="86" y="190"/>
                  <a:pt x="86" y="190"/>
                </a:cubicBezTo>
                <a:cubicBezTo>
                  <a:pt x="86" y="133"/>
                  <a:pt x="133" y="86"/>
                  <a:pt x="190" y="86"/>
                </a:cubicBezTo>
                <a:close/>
                <a:moveTo>
                  <a:pt x="1351" y="1030"/>
                </a:moveTo>
                <a:cubicBezTo>
                  <a:pt x="190" y="1030"/>
                  <a:pt x="190" y="1030"/>
                  <a:pt x="190" y="1030"/>
                </a:cubicBezTo>
                <a:cubicBezTo>
                  <a:pt x="133" y="1030"/>
                  <a:pt x="86" y="984"/>
                  <a:pt x="86" y="926"/>
                </a:cubicBezTo>
                <a:cubicBezTo>
                  <a:pt x="86" y="892"/>
                  <a:pt x="86" y="892"/>
                  <a:pt x="86" y="892"/>
                </a:cubicBezTo>
                <a:cubicBezTo>
                  <a:pt x="1455" y="892"/>
                  <a:pt x="1455" y="892"/>
                  <a:pt x="1455" y="892"/>
                </a:cubicBezTo>
                <a:cubicBezTo>
                  <a:pt x="1455" y="926"/>
                  <a:pt x="1455" y="926"/>
                  <a:pt x="1455" y="926"/>
                </a:cubicBezTo>
                <a:cubicBezTo>
                  <a:pt x="1455" y="983"/>
                  <a:pt x="1408" y="1030"/>
                  <a:pt x="1351" y="1030"/>
                </a:cubicBezTo>
                <a:close/>
                <a:moveTo>
                  <a:pt x="1351" y="1030"/>
                </a:moveTo>
                <a:cubicBezTo>
                  <a:pt x="1351" y="1030"/>
                  <a:pt x="1351" y="1030"/>
                  <a:pt x="1351" y="1030"/>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sp>
        <p:nvSpPr>
          <p:cNvPr id="18" name="文本框 17"/>
          <p:cNvSpPr txBox="1"/>
          <p:nvPr/>
        </p:nvSpPr>
        <p:spPr>
          <a:xfrm>
            <a:off x="7639188" y="2030787"/>
            <a:ext cx="3535680" cy="460375"/>
          </a:xfrm>
          <a:prstGeom prst="rect">
            <a:avLst/>
          </a:prstGeom>
          <a:noFill/>
        </p:spPr>
        <p:txBody>
          <a:bodyPr wrap="none" rtlCol="0">
            <a:spAutoFit/>
          </a:bodyPr>
          <a:p>
            <a:r>
              <a:rPr lang="zh-CN" altLang="en-US" sz="2400" dirty="0">
                <a:solidFill>
                  <a:schemeClr val="tx1">
                    <a:lumMod val="85000"/>
                    <a:lumOff val="15000"/>
                  </a:schemeClr>
                </a:solidFill>
              </a:rPr>
              <a:t>与计算机网络安全的关系</a:t>
            </a:r>
            <a:endParaRPr lang="zh-CN" altLang="en-US" sz="2400" dirty="0">
              <a:solidFill>
                <a:schemeClr val="tx1">
                  <a:lumMod val="85000"/>
                  <a:lumOff val="1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42" presetClass="entr" presetSubtype="0" fill="hold" grpId="0" nodeType="afterEffect">
                                  <p:stCondLst>
                                    <p:cond delay="0"/>
                                  </p:stCondLst>
                                  <p:childTnLst>
                                    <p:set>
                                      <p:cBhvr>
                                        <p:cTn id="10" dur="1" fill="hold">
                                          <p:stCondLst>
                                            <p:cond delay="0"/>
                                          </p:stCondLst>
                                        </p:cTn>
                                        <p:tgtEl>
                                          <p:spTgt spid="28"/>
                                        </p:tgtEl>
                                        <p:attrNameLst>
                                          <p:attrName>style.visibility</p:attrName>
                                        </p:attrNameLst>
                                      </p:cBhvr>
                                      <p:to>
                                        <p:strVal val="visible"/>
                                      </p:to>
                                    </p:set>
                                    <p:animEffect transition="in" filter="fade">
                                      <p:cBhvr>
                                        <p:cTn id="11" dur="1000"/>
                                        <p:tgtEl>
                                          <p:spTgt spid="28"/>
                                        </p:tgtEl>
                                      </p:cBhvr>
                                    </p:animEffect>
                                    <p:anim calcmode="lin" valueType="num">
                                      <p:cBhvr>
                                        <p:cTn id="12" dur="1000" fill="hold"/>
                                        <p:tgtEl>
                                          <p:spTgt spid="28"/>
                                        </p:tgtEl>
                                        <p:attrNameLst>
                                          <p:attrName>ppt_x</p:attrName>
                                        </p:attrNameLst>
                                      </p:cBhvr>
                                      <p:tavLst>
                                        <p:tav tm="0">
                                          <p:val>
                                            <p:strVal val="#ppt_x"/>
                                          </p:val>
                                        </p:tav>
                                        <p:tav tm="100000">
                                          <p:val>
                                            <p:strVal val="#ppt_x"/>
                                          </p:val>
                                        </p:tav>
                                      </p:tavLst>
                                    </p:anim>
                                    <p:anim calcmode="lin" valueType="num">
                                      <p:cBhvr>
                                        <p:cTn id="13"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3349127"/>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 name="文本框 4"/>
          <p:cNvSpPr txBox="1"/>
          <p:nvPr/>
        </p:nvSpPr>
        <p:spPr>
          <a:xfrm>
            <a:off x="2919095" y="433705"/>
            <a:ext cx="6346190" cy="706755"/>
          </a:xfrm>
          <a:prstGeom prst="rect">
            <a:avLst/>
          </a:prstGeom>
          <a:noFill/>
        </p:spPr>
        <p:txBody>
          <a:bodyPr wrap="square" rtlCol="0">
            <a:spAutoFit/>
          </a:bodyPr>
          <a:lstStyle/>
          <a:p>
            <a:pPr algn="ctr"/>
            <a:r>
              <a:rPr lang="zh-CN" sz="4000" b="1" dirty="0">
                <a:solidFill>
                  <a:schemeClr val="accent1"/>
                </a:solidFill>
              </a:rPr>
              <a:t>物联网安全存在的三大问题</a:t>
            </a:r>
            <a:endParaRPr lang="zh-CN" sz="4000" b="1" dirty="0">
              <a:solidFill>
                <a:schemeClr val="accent1"/>
              </a:solidFill>
            </a:endParaRPr>
          </a:p>
        </p:txBody>
      </p:sp>
      <p:sp>
        <p:nvSpPr>
          <p:cNvPr id="6" name="文本框 5"/>
          <p:cNvSpPr txBox="1"/>
          <p:nvPr/>
        </p:nvSpPr>
        <p:spPr>
          <a:xfrm>
            <a:off x="2250770" y="1140297"/>
            <a:ext cx="7690460" cy="810260"/>
          </a:xfrm>
          <a:prstGeom prst="rect">
            <a:avLst/>
          </a:prstGeom>
          <a:noFill/>
        </p:spPr>
        <p:txBody>
          <a:bodyPr wrap="square" rtlCol="0">
            <a:spAutoFit/>
          </a:bodyPr>
          <a:lstStyle/>
          <a:p>
            <a:pPr algn="ctr">
              <a:lnSpc>
                <a:spcPct val="130000"/>
              </a:lnSpc>
            </a:pPr>
            <a:r>
              <a:rPr lang="zh-CN" altLang="en-US" dirty="0">
                <a:solidFill>
                  <a:schemeClr val="tx1">
                    <a:lumMod val="50000"/>
                    <a:lumOff val="50000"/>
                  </a:schemeClr>
                </a:solidFill>
              </a:rPr>
              <a:t>我们不能否认物联网在智慧城市建设过程中存在许多问题，这些安全问题主要体现在以下三个方面：</a:t>
            </a:r>
            <a:endParaRPr lang="zh-CN" altLang="en-US" dirty="0">
              <a:solidFill>
                <a:schemeClr val="tx1">
                  <a:lumMod val="50000"/>
                  <a:lumOff val="50000"/>
                </a:schemeClr>
              </a:solidFill>
            </a:endParaRPr>
          </a:p>
        </p:txBody>
      </p:sp>
      <p:grpSp>
        <p:nvGrpSpPr>
          <p:cNvPr id="24" name="组合 23"/>
          <p:cNvGrpSpPr/>
          <p:nvPr/>
        </p:nvGrpSpPr>
        <p:grpSpPr>
          <a:xfrm>
            <a:off x="8277225" y="3077704"/>
            <a:ext cx="3073400" cy="3015121"/>
            <a:chOff x="8277225" y="3077704"/>
            <a:chExt cx="3073400" cy="3015121"/>
          </a:xfrm>
        </p:grpSpPr>
        <p:sp>
          <p:nvSpPr>
            <p:cNvPr id="4" name="矩形: 圆角 3"/>
            <p:cNvSpPr/>
            <p:nvPr/>
          </p:nvSpPr>
          <p:spPr>
            <a:xfrm>
              <a:off x="8277225" y="3077704"/>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3" name="Freeform 95"/>
            <p:cNvSpPr>
              <a:spLocks noEditPoints="1"/>
            </p:cNvSpPr>
            <p:nvPr/>
          </p:nvSpPr>
          <p:spPr bwMode="auto">
            <a:xfrm>
              <a:off x="9556750" y="3461660"/>
              <a:ext cx="514350" cy="509588"/>
            </a:xfrm>
            <a:custGeom>
              <a:avLst/>
              <a:gdLst>
                <a:gd name="T0" fmla="*/ 1495 w 1495"/>
                <a:gd name="T1" fmla="*/ 748 h 1482"/>
                <a:gd name="T2" fmla="*/ 1276 w 1495"/>
                <a:gd name="T3" fmla="*/ 219 h 1482"/>
                <a:gd name="T4" fmla="*/ 748 w 1495"/>
                <a:gd name="T5" fmla="*/ 0 h 1482"/>
                <a:gd name="T6" fmla="*/ 219 w 1495"/>
                <a:gd name="T7" fmla="*/ 219 h 1482"/>
                <a:gd name="T8" fmla="*/ 0 w 1495"/>
                <a:gd name="T9" fmla="*/ 748 h 1482"/>
                <a:gd name="T10" fmla="*/ 0 w 1495"/>
                <a:gd name="T11" fmla="*/ 1101 h 1482"/>
                <a:gd name="T12" fmla="*/ 363 w 1495"/>
                <a:gd name="T13" fmla="*/ 1464 h 1482"/>
                <a:gd name="T14" fmla="*/ 406 w 1495"/>
                <a:gd name="T15" fmla="*/ 1421 h 1482"/>
                <a:gd name="T16" fmla="*/ 406 w 1495"/>
                <a:gd name="T17" fmla="*/ 782 h 1482"/>
                <a:gd name="T18" fmla="*/ 363 w 1495"/>
                <a:gd name="T19" fmla="*/ 739 h 1482"/>
                <a:gd name="T20" fmla="*/ 86 w 1495"/>
                <a:gd name="T21" fmla="*/ 867 h 1482"/>
                <a:gd name="T22" fmla="*/ 86 w 1495"/>
                <a:gd name="T23" fmla="*/ 748 h 1482"/>
                <a:gd name="T24" fmla="*/ 748 w 1495"/>
                <a:gd name="T25" fmla="*/ 86 h 1482"/>
                <a:gd name="T26" fmla="*/ 1409 w 1495"/>
                <a:gd name="T27" fmla="*/ 748 h 1482"/>
                <a:gd name="T28" fmla="*/ 1410 w 1495"/>
                <a:gd name="T29" fmla="*/ 756 h 1482"/>
                <a:gd name="T30" fmla="*/ 1409 w 1495"/>
                <a:gd name="T31" fmla="*/ 765 h 1482"/>
                <a:gd name="T32" fmla="*/ 1409 w 1495"/>
                <a:gd name="T33" fmla="*/ 884 h 1482"/>
                <a:gd name="T34" fmla="*/ 1132 w 1495"/>
                <a:gd name="T35" fmla="*/ 756 h 1482"/>
                <a:gd name="T36" fmla="*/ 1089 w 1495"/>
                <a:gd name="T37" fmla="*/ 799 h 1482"/>
                <a:gd name="T38" fmla="*/ 1089 w 1495"/>
                <a:gd name="T39" fmla="*/ 1438 h 1482"/>
                <a:gd name="T40" fmla="*/ 1132 w 1495"/>
                <a:gd name="T41" fmla="*/ 1482 h 1482"/>
                <a:gd name="T42" fmla="*/ 1495 w 1495"/>
                <a:gd name="T43" fmla="*/ 1119 h 1482"/>
                <a:gd name="T44" fmla="*/ 1495 w 1495"/>
                <a:gd name="T45" fmla="*/ 765 h 1482"/>
                <a:gd name="T46" fmla="*/ 1494 w 1495"/>
                <a:gd name="T47" fmla="*/ 756 h 1482"/>
                <a:gd name="T48" fmla="*/ 1495 w 1495"/>
                <a:gd name="T49" fmla="*/ 748 h 1482"/>
                <a:gd name="T50" fmla="*/ 319 w 1495"/>
                <a:gd name="T51" fmla="*/ 828 h 1482"/>
                <a:gd name="T52" fmla="*/ 319 w 1495"/>
                <a:gd name="T53" fmla="*/ 1374 h 1482"/>
                <a:gd name="T54" fmla="*/ 86 w 1495"/>
                <a:gd name="T55" fmla="*/ 1101 h 1482"/>
                <a:gd name="T56" fmla="*/ 319 w 1495"/>
                <a:gd name="T57" fmla="*/ 828 h 1482"/>
                <a:gd name="T58" fmla="*/ 1176 w 1495"/>
                <a:gd name="T59" fmla="*/ 1392 h 1482"/>
                <a:gd name="T60" fmla="*/ 1176 w 1495"/>
                <a:gd name="T61" fmla="*/ 846 h 1482"/>
                <a:gd name="T62" fmla="*/ 1409 w 1495"/>
                <a:gd name="T63" fmla="*/ 1119 h 1482"/>
                <a:gd name="T64" fmla="*/ 1176 w 1495"/>
                <a:gd name="T65" fmla="*/ 1392 h 1482"/>
                <a:gd name="T66" fmla="*/ 1176 w 1495"/>
                <a:gd name="T67" fmla="*/ 1392 h 1482"/>
                <a:gd name="T68" fmla="*/ 1176 w 1495"/>
                <a:gd name="T69" fmla="*/ 1392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95" h="1482">
                  <a:moveTo>
                    <a:pt x="1495" y="748"/>
                  </a:moveTo>
                  <a:cubicBezTo>
                    <a:pt x="1495" y="548"/>
                    <a:pt x="1417" y="360"/>
                    <a:pt x="1276" y="219"/>
                  </a:cubicBezTo>
                  <a:cubicBezTo>
                    <a:pt x="1135" y="78"/>
                    <a:pt x="947" y="0"/>
                    <a:pt x="748" y="0"/>
                  </a:cubicBezTo>
                  <a:cubicBezTo>
                    <a:pt x="548" y="0"/>
                    <a:pt x="360" y="78"/>
                    <a:pt x="219" y="219"/>
                  </a:cubicBezTo>
                  <a:cubicBezTo>
                    <a:pt x="78" y="360"/>
                    <a:pt x="0" y="548"/>
                    <a:pt x="0" y="748"/>
                  </a:cubicBezTo>
                  <a:cubicBezTo>
                    <a:pt x="0" y="1101"/>
                    <a:pt x="0" y="1101"/>
                    <a:pt x="0" y="1101"/>
                  </a:cubicBezTo>
                  <a:cubicBezTo>
                    <a:pt x="0" y="1301"/>
                    <a:pt x="163" y="1464"/>
                    <a:pt x="363" y="1464"/>
                  </a:cubicBezTo>
                  <a:cubicBezTo>
                    <a:pt x="387" y="1464"/>
                    <a:pt x="406" y="1445"/>
                    <a:pt x="406" y="1421"/>
                  </a:cubicBezTo>
                  <a:cubicBezTo>
                    <a:pt x="406" y="782"/>
                    <a:pt x="406" y="782"/>
                    <a:pt x="406" y="782"/>
                  </a:cubicBezTo>
                  <a:cubicBezTo>
                    <a:pt x="406" y="758"/>
                    <a:pt x="387" y="739"/>
                    <a:pt x="363" y="739"/>
                  </a:cubicBezTo>
                  <a:cubicBezTo>
                    <a:pt x="252" y="739"/>
                    <a:pt x="153" y="788"/>
                    <a:pt x="86" y="867"/>
                  </a:cubicBezTo>
                  <a:cubicBezTo>
                    <a:pt x="86" y="748"/>
                    <a:pt x="86" y="748"/>
                    <a:pt x="86" y="748"/>
                  </a:cubicBezTo>
                  <a:cubicBezTo>
                    <a:pt x="86" y="383"/>
                    <a:pt x="383" y="86"/>
                    <a:pt x="748" y="86"/>
                  </a:cubicBezTo>
                  <a:cubicBezTo>
                    <a:pt x="1112" y="86"/>
                    <a:pt x="1409" y="383"/>
                    <a:pt x="1409" y="748"/>
                  </a:cubicBezTo>
                  <a:cubicBezTo>
                    <a:pt x="1409" y="750"/>
                    <a:pt x="1409" y="753"/>
                    <a:pt x="1410" y="756"/>
                  </a:cubicBezTo>
                  <a:cubicBezTo>
                    <a:pt x="1409" y="759"/>
                    <a:pt x="1409" y="762"/>
                    <a:pt x="1409" y="765"/>
                  </a:cubicBezTo>
                  <a:cubicBezTo>
                    <a:pt x="1409" y="884"/>
                    <a:pt x="1409" y="884"/>
                    <a:pt x="1409" y="884"/>
                  </a:cubicBezTo>
                  <a:cubicBezTo>
                    <a:pt x="1342" y="806"/>
                    <a:pt x="1243" y="756"/>
                    <a:pt x="1132" y="756"/>
                  </a:cubicBezTo>
                  <a:cubicBezTo>
                    <a:pt x="1108" y="756"/>
                    <a:pt x="1089" y="775"/>
                    <a:pt x="1089" y="799"/>
                  </a:cubicBezTo>
                  <a:cubicBezTo>
                    <a:pt x="1089" y="1438"/>
                    <a:pt x="1089" y="1438"/>
                    <a:pt x="1089" y="1438"/>
                  </a:cubicBezTo>
                  <a:cubicBezTo>
                    <a:pt x="1089" y="1462"/>
                    <a:pt x="1108" y="1482"/>
                    <a:pt x="1132" y="1482"/>
                  </a:cubicBezTo>
                  <a:cubicBezTo>
                    <a:pt x="1332" y="1482"/>
                    <a:pt x="1495" y="1319"/>
                    <a:pt x="1495" y="1119"/>
                  </a:cubicBezTo>
                  <a:cubicBezTo>
                    <a:pt x="1495" y="765"/>
                    <a:pt x="1495" y="765"/>
                    <a:pt x="1495" y="765"/>
                  </a:cubicBezTo>
                  <a:cubicBezTo>
                    <a:pt x="1495" y="762"/>
                    <a:pt x="1495" y="759"/>
                    <a:pt x="1494" y="756"/>
                  </a:cubicBezTo>
                  <a:cubicBezTo>
                    <a:pt x="1495" y="753"/>
                    <a:pt x="1495" y="750"/>
                    <a:pt x="1495" y="748"/>
                  </a:cubicBezTo>
                  <a:close/>
                  <a:moveTo>
                    <a:pt x="319" y="828"/>
                  </a:moveTo>
                  <a:cubicBezTo>
                    <a:pt x="319" y="1374"/>
                    <a:pt x="319" y="1374"/>
                    <a:pt x="319" y="1374"/>
                  </a:cubicBezTo>
                  <a:cubicBezTo>
                    <a:pt x="188" y="1354"/>
                    <a:pt x="86" y="1239"/>
                    <a:pt x="86" y="1101"/>
                  </a:cubicBezTo>
                  <a:cubicBezTo>
                    <a:pt x="86" y="964"/>
                    <a:pt x="188" y="849"/>
                    <a:pt x="319" y="828"/>
                  </a:cubicBezTo>
                  <a:close/>
                  <a:moveTo>
                    <a:pt x="1176" y="1392"/>
                  </a:moveTo>
                  <a:cubicBezTo>
                    <a:pt x="1176" y="846"/>
                    <a:pt x="1176" y="846"/>
                    <a:pt x="1176" y="846"/>
                  </a:cubicBezTo>
                  <a:cubicBezTo>
                    <a:pt x="1308" y="867"/>
                    <a:pt x="1409" y="981"/>
                    <a:pt x="1409" y="1119"/>
                  </a:cubicBezTo>
                  <a:cubicBezTo>
                    <a:pt x="1409" y="1257"/>
                    <a:pt x="1308" y="1371"/>
                    <a:pt x="1176" y="1392"/>
                  </a:cubicBezTo>
                  <a:close/>
                  <a:moveTo>
                    <a:pt x="1176" y="1392"/>
                  </a:moveTo>
                  <a:cubicBezTo>
                    <a:pt x="1176" y="1392"/>
                    <a:pt x="1176" y="1392"/>
                    <a:pt x="1176" y="1392"/>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lstStyle/>
            <a:p>
              <a:endParaRPr lang="zh-CN" altLang="en-US"/>
            </a:p>
          </p:txBody>
        </p:sp>
        <p:sp>
          <p:nvSpPr>
            <p:cNvPr id="16" name="文本框 15"/>
            <p:cNvSpPr txBox="1"/>
            <p:nvPr/>
          </p:nvSpPr>
          <p:spPr>
            <a:xfrm>
              <a:off x="8833486" y="4669270"/>
              <a:ext cx="1960880" cy="521970"/>
            </a:xfrm>
            <a:prstGeom prst="rect">
              <a:avLst/>
            </a:prstGeom>
            <a:noFill/>
          </p:spPr>
          <p:txBody>
            <a:bodyPr wrap="none" rtlCol="0">
              <a:spAutoFit/>
            </a:bodyPr>
            <a:lstStyle/>
            <a:p>
              <a:pPr algn="ctr"/>
              <a:r>
                <a:rPr lang="zh-CN" altLang="en-US" sz="2800" dirty="0">
                  <a:solidFill>
                    <a:schemeClr val="accent1"/>
                  </a:solidFill>
                  <a:latin typeface="+mj-ea"/>
                  <a:ea typeface="+mj-ea"/>
                </a:rPr>
                <a:t>物联网应用</a:t>
              </a:r>
              <a:endParaRPr lang="zh-CN" altLang="en-US" sz="2800" dirty="0">
                <a:solidFill>
                  <a:schemeClr val="accent1"/>
                </a:solidFill>
                <a:latin typeface="+mj-ea"/>
                <a:ea typeface="+mj-ea"/>
              </a:endParaRPr>
            </a:p>
          </p:txBody>
        </p:sp>
      </p:grpSp>
      <p:grpSp>
        <p:nvGrpSpPr>
          <p:cNvPr id="27" name="组合 26"/>
          <p:cNvGrpSpPr/>
          <p:nvPr/>
        </p:nvGrpSpPr>
        <p:grpSpPr>
          <a:xfrm>
            <a:off x="5357011" y="2253632"/>
            <a:ext cx="1477972" cy="381892"/>
            <a:chOff x="5357011" y="2256110"/>
            <a:chExt cx="1477972" cy="381892"/>
          </a:xfrm>
        </p:grpSpPr>
        <p:sp>
          <p:nvSpPr>
            <p:cNvPr id="22" name="矩形: 圆角 21"/>
            <p:cNvSpPr/>
            <p:nvPr/>
          </p:nvSpPr>
          <p:spPr>
            <a:xfrm>
              <a:off x="5357011" y="2256110"/>
              <a:ext cx="1477972" cy="381892"/>
            </a:xfrm>
            <a:prstGeom prst="roundRect">
              <a:avLst>
                <a:gd name="adj" fmla="val 50000"/>
              </a:avLst>
            </a:prstGeom>
            <a:noFill/>
            <a:ln>
              <a:gradFill>
                <a:gsLst>
                  <a:gs pos="0">
                    <a:srgbClr val="08AEEA"/>
                  </a:gs>
                  <a:gs pos="100000">
                    <a:srgbClr val="2AF598"/>
                  </a:gs>
                </a:gsLst>
                <a:lin ang="2700000" scaled="0"/>
              </a:gradFill>
            </a:ln>
            <a:effectLst>
              <a:outerShdw blurRad="50800" dist="25400" dir="5400000" algn="t" rotWithShape="0">
                <a:srgbClr val="08AEEA">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p:cNvSpPr txBox="1"/>
            <p:nvPr/>
          </p:nvSpPr>
          <p:spPr>
            <a:xfrm>
              <a:off x="5615740" y="2277779"/>
              <a:ext cx="960519" cy="338554"/>
            </a:xfrm>
            <a:prstGeom prst="rect">
              <a:avLst/>
            </a:prstGeom>
            <a:noFill/>
          </p:spPr>
          <p:txBody>
            <a:bodyPr wrap="none" rtlCol="0">
              <a:spAutoFit/>
            </a:bodyPr>
            <a:lstStyle/>
            <a:p>
              <a:pPr algn="ctr"/>
              <a:r>
                <a:rPr lang="en-US" altLang="zh-CN" sz="1600" dirty="0">
                  <a:gradFill>
                    <a:gsLst>
                      <a:gs pos="0">
                        <a:srgbClr val="08AEEA"/>
                      </a:gs>
                      <a:gs pos="100000">
                        <a:srgbClr val="2AF598"/>
                      </a:gs>
                    </a:gsLst>
                    <a:lin ang="2700000" scaled="0"/>
                  </a:gradFill>
                  <a:latin typeface="+mj-lt"/>
                  <a:ea typeface="+mj-ea"/>
                </a:rPr>
                <a:t>Just relax</a:t>
              </a:r>
              <a:endParaRPr lang="zh-CN" altLang="en-US" sz="1600" dirty="0">
                <a:gradFill>
                  <a:gsLst>
                    <a:gs pos="0">
                      <a:srgbClr val="08AEEA"/>
                    </a:gs>
                    <a:gs pos="100000">
                      <a:srgbClr val="2AF598"/>
                    </a:gs>
                  </a:gsLst>
                  <a:lin ang="2700000" scaled="0"/>
                </a:gradFill>
                <a:latin typeface="+mj-lt"/>
                <a:ea typeface="+mj-ea"/>
              </a:endParaRPr>
            </a:p>
          </p:txBody>
        </p:sp>
      </p:grpSp>
      <p:grpSp>
        <p:nvGrpSpPr>
          <p:cNvPr id="25" name="组合 24"/>
          <p:cNvGrpSpPr/>
          <p:nvPr/>
        </p:nvGrpSpPr>
        <p:grpSpPr>
          <a:xfrm>
            <a:off x="841375" y="3077845"/>
            <a:ext cx="3073400" cy="3014980"/>
            <a:chOff x="1325" y="4847"/>
            <a:chExt cx="4840" cy="4748"/>
          </a:xfrm>
        </p:grpSpPr>
        <p:grpSp>
          <p:nvGrpSpPr>
            <p:cNvPr id="20" name="组合 19"/>
            <p:cNvGrpSpPr/>
            <p:nvPr/>
          </p:nvGrpSpPr>
          <p:grpSpPr>
            <a:xfrm>
              <a:off x="1325" y="4847"/>
              <a:ext cx="4840" cy="4748"/>
              <a:chOff x="841375" y="3078121"/>
              <a:chExt cx="3073400" cy="3015121"/>
            </a:xfrm>
          </p:grpSpPr>
          <p:sp>
            <p:nvSpPr>
              <p:cNvPr id="2" name="矩形: 圆角 1"/>
              <p:cNvSpPr/>
              <p:nvPr/>
            </p:nvSpPr>
            <p:spPr>
              <a:xfrm>
                <a:off x="841375" y="3078121"/>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4" name="文本框 13"/>
              <p:cNvSpPr txBox="1"/>
              <p:nvPr/>
            </p:nvSpPr>
            <p:spPr>
              <a:xfrm>
                <a:off x="1219836" y="4669270"/>
                <a:ext cx="2316480" cy="521970"/>
              </a:xfrm>
              <a:prstGeom prst="rect">
                <a:avLst/>
              </a:prstGeom>
              <a:noFill/>
            </p:spPr>
            <p:txBody>
              <a:bodyPr wrap="none" rtlCol="0">
                <a:spAutoFit/>
              </a:bodyPr>
              <a:lstStyle/>
              <a:p>
                <a:pPr algn="ctr"/>
                <a:r>
                  <a:rPr lang="zh-CN" altLang="en-US" sz="2800" dirty="0">
                    <a:solidFill>
                      <a:schemeClr val="accent1"/>
                    </a:solidFill>
                    <a:latin typeface="+mj-ea"/>
                    <a:ea typeface="+mj-ea"/>
                  </a:rPr>
                  <a:t>物联网感知点</a:t>
                </a:r>
                <a:endParaRPr lang="zh-CN" altLang="en-US" sz="2800" dirty="0">
                  <a:solidFill>
                    <a:schemeClr val="accent1"/>
                  </a:solidFill>
                  <a:latin typeface="+mj-ea"/>
                  <a:ea typeface="+mj-ea"/>
                </a:endParaRPr>
              </a:p>
            </p:txBody>
          </p:sp>
        </p:grpSp>
        <p:grpSp>
          <p:nvGrpSpPr>
            <p:cNvPr id="265" name="Group 210"/>
            <p:cNvGrpSpPr>
              <a:grpSpLocks noChangeAspect="1"/>
            </p:cNvGrpSpPr>
            <p:nvPr/>
          </p:nvGrpSpPr>
          <p:grpSpPr bwMode="auto">
            <a:xfrm>
              <a:off x="3365" y="5469"/>
              <a:ext cx="760" cy="818"/>
              <a:chOff x="3662" y="2962"/>
              <a:chExt cx="304" cy="327"/>
            </a:xfrm>
          </p:grpSpPr>
          <p:sp>
            <p:nvSpPr>
              <p:cNvPr id="267" name="Freeform 211"/>
              <p:cNvSpPr>
                <a:spLocks noEditPoints="1"/>
              </p:cNvSpPr>
              <p:nvPr/>
            </p:nvSpPr>
            <p:spPr bwMode="auto">
              <a:xfrm>
                <a:off x="3662" y="3188"/>
                <a:ext cx="118" cy="56"/>
              </a:xfrm>
              <a:custGeom>
                <a:avLst/>
                <a:gdLst>
                  <a:gd name="T0" fmla="*/ 524 w 547"/>
                  <a:gd name="T1" fmla="*/ 15 h 260"/>
                  <a:gd name="T2" fmla="*/ 463 w 547"/>
                  <a:gd name="T3" fmla="*/ 24 h 260"/>
                  <a:gd name="T4" fmla="*/ 162 w 547"/>
                  <a:gd name="T5" fmla="*/ 174 h 260"/>
                  <a:gd name="T6" fmla="*/ 43 w 547"/>
                  <a:gd name="T7" fmla="*/ 174 h 260"/>
                  <a:gd name="T8" fmla="*/ 0 w 547"/>
                  <a:gd name="T9" fmla="*/ 217 h 260"/>
                  <a:gd name="T10" fmla="*/ 43 w 547"/>
                  <a:gd name="T11" fmla="*/ 260 h 260"/>
                  <a:gd name="T12" fmla="*/ 163 w 547"/>
                  <a:gd name="T13" fmla="*/ 260 h 260"/>
                  <a:gd name="T14" fmla="*/ 372 w 547"/>
                  <a:gd name="T15" fmla="*/ 210 h 260"/>
                  <a:gd name="T16" fmla="*/ 532 w 547"/>
                  <a:gd name="T17" fmla="*/ 75 h 260"/>
                  <a:gd name="T18" fmla="*/ 524 w 547"/>
                  <a:gd name="T19" fmla="*/ 15 h 260"/>
                  <a:gd name="T20" fmla="*/ 524 w 547"/>
                  <a:gd name="T21" fmla="*/ 15 h 260"/>
                  <a:gd name="T22" fmla="*/ 524 w 547"/>
                  <a:gd name="T23" fmla="*/ 1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7" h="260">
                    <a:moveTo>
                      <a:pt x="524" y="15"/>
                    </a:moveTo>
                    <a:cubicBezTo>
                      <a:pt x="505" y="0"/>
                      <a:pt x="478" y="4"/>
                      <a:pt x="463" y="24"/>
                    </a:cubicBezTo>
                    <a:cubicBezTo>
                      <a:pt x="391" y="119"/>
                      <a:pt x="282" y="174"/>
                      <a:pt x="162" y="174"/>
                    </a:cubicBezTo>
                    <a:cubicBezTo>
                      <a:pt x="43" y="174"/>
                      <a:pt x="43" y="174"/>
                      <a:pt x="43" y="174"/>
                    </a:cubicBezTo>
                    <a:cubicBezTo>
                      <a:pt x="19" y="174"/>
                      <a:pt x="0" y="193"/>
                      <a:pt x="0" y="217"/>
                    </a:cubicBezTo>
                    <a:cubicBezTo>
                      <a:pt x="0" y="241"/>
                      <a:pt x="19" y="260"/>
                      <a:pt x="43" y="260"/>
                    </a:cubicBezTo>
                    <a:cubicBezTo>
                      <a:pt x="163" y="260"/>
                      <a:pt x="163" y="260"/>
                      <a:pt x="163" y="260"/>
                    </a:cubicBezTo>
                    <a:cubicBezTo>
                      <a:pt x="236" y="260"/>
                      <a:pt x="307" y="243"/>
                      <a:pt x="372" y="210"/>
                    </a:cubicBezTo>
                    <a:cubicBezTo>
                      <a:pt x="435" y="178"/>
                      <a:pt x="490" y="132"/>
                      <a:pt x="532" y="75"/>
                    </a:cubicBezTo>
                    <a:cubicBezTo>
                      <a:pt x="547" y="56"/>
                      <a:pt x="543" y="29"/>
                      <a:pt x="524" y="15"/>
                    </a:cubicBezTo>
                    <a:close/>
                    <a:moveTo>
                      <a:pt x="524" y="15"/>
                    </a:moveTo>
                    <a:cubicBezTo>
                      <a:pt x="524" y="15"/>
                      <a:pt x="524" y="15"/>
                      <a:pt x="524" y="15"/>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sp>
            <p:nvSpPr>
              <p:cNvPr id="268" name="Freeform 212"/>
              <p:cNvSpPr>
                <a:spLocks noEditPoints="1"/>
              </p:cNvSpPr>
              <p:nvPr/>
            </p:nvSpPr>
            <p:spPr bwMode="auto">
              <a:xfrm>
                <a:off x="3797" y="2962"/>
                <a:ext cx="169" cy="109"/>
              </a:xfrm>
              <a:custGeom>
                <a:avLst/>
                <a:gdLst>
                  <a:gd name="T0" fmla="*/ 22 w 783"/>
                  <a:gd name="T1" fmla="*/ 453 h 507"/>
                  <a:gd name="T2" fmla="*/ 48 w 783"/>
                  <a:gd name="T3" fmla="*/ 461 h 507"/>
                  <a:gd name="T4" fmla="*/ 83 w 783"/>
                  <a:gd name="T5" fmla="*/ 445 h 507"/>
                  <a:gd name="T6" fmla="*/ 380 w 783"/>
                  <a:gd name="T7" fmla="*/ 299 h 507"/>
                  <a:gd name="T8" fmla="*/ 631 w 783"/>
                  <a:gd name="T9" fmla="*/ 299 h 507"/>
                  <a:gd name="T10" fmla="*/ 497 w 783"/>
                  <a:gd name="T11" fmla="*/ 433 h 507"/>
                  <a:gd name="T12" fmla="*/ 497 w 783"/>
                  <a:gd name="T13" fmla="*/ 494 h 507"/>
                  <a:gd name="T14" fmla="*/ 528 w 783"/>
                  <a:gd name="T15" fmla="*/ 507 h 507"/>
                  <a:gd name="T16" fmla="*/ 558 w 783"/>
                  <a:gd name="T17" fmla="*/ 494 h 507"/>
                  <a:gd name="T18" fmla="*/ 766 w 783"/>
                  <a:gd name="T19" fmla="*/ 286 h 507"/>
                  <a:gd name="T20" fmla="*/ 766 w 783"/>
                  <a:gd name="T21" fmla="*/ 225 h 507"/>
                  <a:gd name="T22" fmla="*/ 558 w 783"/>
                  <a:gd name="T23" fmla="*/ 17 h 507"/>
                  <a:gd name="T24" fmla="*/ 497 w 783"/>
                  <a:gd name="T25" fmla="*/ 17 h 507"/>
                  <a:gd name="T26" fmla="*/ 497 w 783"/>
                  <a:gd name="T27" fmla="*/ 78 h 507"/>
                  <a:gd name="T28" fmla="*/ 631 w 783"/>
                  <a:gd name="T29" fmla="*/ 212 h 507"/>
                  <a:gd name="T30" fmla="*/ 380 w 783"/>
                  <a:gd name="T31" fmla="*/ 212 h 507"/>
                  <a:gd name="T32" fmla="*/ 14 w 783"/>
                  <a:gd name="T33" fmla="*/ 392 h 507"/>
                  <a:gd name="T34" fmla="*/ 22 w 783"/>
                  <a:gd name="T35" fmla="*/ 453 h 507"/>
                  <a:gd name="T36" fmla="*/ 22 w 783"/>
                  <a:gd name="T37" fmla="*/ 453 h 507"/>
                  <a:gd name="T38" fmla="*/ 22 w 783"/>
                  <a:gd name="T39" fmla="*/ 453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83" h="507">
                    <a:moveTo>
                      <a:pt x="22" y="453"/>
                    </a:moveTo>
                    <a:cubicBezTo>
                      <a:pt x="30" y="459"/>
                      <a:pt x="39" y="461"/>
                      <a:pt x="48" y="461"/>
                    </a:cubicBezTo>
                    <a:cubicBezTo>
                      <a:pt x="61" y="461"/>
                      <a:pt x="74" y="456"/>
                      <a:pt x="83" y="445"/>
                    </a:cubicBezTo>
                    <a:cubicBezTo>
                      <a:pt x="155" y="352"/>
                      <a:pt x="263" y="299"/>
                      <a:pt x="380" y="299"/>
                    </a:cubicBezTo>
                    <a:cubicBezTo>
                      <a:pt x="631" y="299"/>
                      <a:pt x="631" y="299"/>
                      <a:pt x="631" y="299"/>
                    </a:cubicBezTo>
                    <a:cubicBezTo>
                      <a:pt x="497" y="433"/>
                      <a:pt x="497" y="433"/>
                      <a:pt x="497" y="433"/>
                    </a:cubicBezTo>
                    <a:cubicBezTo>
                      <a:pt x="480" y="450"/>
                      <a:pt x="480" y="477"/>
                      <a:pt x="497" y="494"/>
                    </a:cubicBezTo>
                    <a:cubicBezTo>
                      <a:pt x="506" y="502"/>
                      <a:pt x="517" y="507"/>
                      <a:pt x="528" y="507"/>
                    </a:cubicBezTo>
                    <a:cubicBezTo>
                      <a:pt x="539" y="507"/>
                      <a:pt x="550" y="503"/>
                      <a:pt x="558" y="494"/>
                    </a:cubicBezTo>
                    <a:cubicBezTo>
                      <a:pt x="766" y="286"/>
                      <a:pt x="766" y="286"/>
                      <a:pt x="766" y="286"/>
                    </a:cubicBezTo>
                    <a:cubicBezTo>
                      <a:pt x="783" y="269"/>
                      <a:pt x="783" y="242"/>
                      <a:pt x="766" y="225"/>
                    </a:cubicBezTo>
                    <a:cubicBezTo>
                      <a:pt x="558" y="17"/>
                      <a:pt x="558" y="17"/>
                      <a:pt x="558" y="17"/>
                    </a:cubicBezTo>
                    <a:cubicBezTo>
                      <a:pt x="541" y="0"/>
                      <a:pt x="514" y="0"/>
                      <a:pt x="497" y="17"/>
                    </a:cubicBezTo>
                    <a:cubicBezTo>
                      <a:pt x="480" y="34"/>
                      <a:pt x="480" y="61"/>
                      <a:pt x="497" y="78"/>
                    </a:cubicBezTo>
                    <a:cubicBezTo>
                      <a:pt x="631" y="212"/>
                      <a:pt x="631" y="212"/>
                      <a:pt x="631" y="212"/>
                    </a:cubicBezTo>
                    <a:cubicBezTo>
                      <a:pt x="380" y="212"/>
                      <a:pt x="380" y="212"/>
                      <a:pt x="380" y="212"/>
                    </a:cubicBezTo>
                    <a:cubicBezTo>
                      <a:pt x="236" y="212"/>
                      <a:pt x="102" y="277"/>
                      <a:pt x="14" y="392"/>
                    </a:cubicBezTo>
                    <a:cubicBezTo>
                      <a:pt x="0" y="411"/>
                      <a:pt x="3" y="438"/>
                      <a:pt x="22" y="453"/>
                    </a:cubicBezTo>
                    <a:close/>
                    <a:moveTo>
                      <a:pt x="22" y="453"/>
                    </a:moveTo>
                    <a:cubicBezTo>
                      <a:pt x="22" y="453"/>
                      <a:pt x="22" y="453"/>
                      <a:pt x="22" y="453"/>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sp>
            <p:nvSpPr>
              <p:cNvPr id="269" name="Freeform 213"/>
              <p:cNvSpPr>
                <a:spLocks noEditPoints="1"/>
              </p:cNvSpPr>
              <p:nvPr/>
            </p:nvSpPr>
            <p:spPr bwMode="auto">
              <a:xfrm>
                <a:off x="3662" y="3008"/>
                <a:ext cx="304" cy="281"/>
              </a:xfrm>
              <a:custGeom>
                <a:avLst/>
                <a:gdLst>
                  <a:gd name="T0" fmla="*/ 1180 w 1405"/>
                  <a:gd name="T1" fmla="*/ 810 h 1300"/>
                  <a:gd name="T2" fmla="*/ 1119 w 1405"/>
                  <a:gd name="T3" fmla="*/ 810 h 1300"/>
                  <a:gd name="T4" fmla="*/ 1119 w 1405"/>
                  <a:gd name="T5" fmla="*/ 872 h 1300"/>
                  <a:gd name="T6" fmla="*/ 1253 w 1405"/>
                  <a:gd name="T7" fmla="*/ 1006 h 1300"/>
                  <a:gd name="T8" fmla="*/ 1002 w 1405"/>
                  <a:gd name="T9" fmla="*/ 1006 h 1300"/>
                  <a:gd name="T10" fmla="*/ 626 w 1405"/>
                  <a:gd name="T11" fmla="*/ 629 h 1300"/>
                  <a:gd name="T12" fmla="*/ 626 w 1405"/>
                  <a:gd name="T13" fmla="*/ 463 h 1300"/>
                  <a:gd name="T14" fmla="*/ 162 w 1405"/>
                  <a:gd name="T15" fmla="*/ 0 h 1300"/>
                  <a:gd name="T16" fmla="*/ 43 w 1405"/>
                  <a:gd name="T17" fmla="*/ 0 h 1300"/>
                  <a:gd name="T18" fmla="*/ 0 w 1405"/>
                  <a:gd name="T19" fmla="*/ 43 h 1300"/>
                  <a:gd name="T20" fmla="*/ 43 w 1405"/>
                  <a:gd name="T21" fmla="*/ 86 h 1300"/>
                  <a:gd name="T22" fmla="*/ 162 w 1405"/>
                  <a:gd name="T23" fmla="*/ 86 h 1300"/>
                  <a:gd name="T24" fmla="*/ 539 w 1405"/>
                  <a:gd name="T25" fmla="*/ 463 h 1300"/>
                  <a:gd name="T26" fmla="*/ 539 w 1405"/>
                  <a:gd name="T27" fmla="*/ 629 h 1300"/>
                  <a:gd name="T28" fmla="*/ 1002 w 1405"/>
                  <a:gd name="T29" fmla="*/ 1092 h 1300"/>
                  <a:gd name="T30" fmla="*/ 1253 w 1405"/>
                  <a:gd name="T31" fmla="*/ 1092 h 1300"/>
                  <a:gd name="T32" fmla="*/ 1119 w 1405"/>
                  <a:gd name="T33" fmla="*/ 1226 h 1300"/>
                  <a:gd name="T34" fmla="*/ 1119 w 1405"/>
                  <a:gd name="T35" fmla="*/ 1287 h 1300"/>
                  <a:gd name="T36" fmla="*/ 1150 w 1405"/>
                  <a:gd name="T37" fmla="*/ 1300 h 1300"/>
                  <a:gd name="T38" fmla="*/ 1180 w 1405"/>
                  <a:gd name="T39" fmla="*/ 1287 h 1300"/>
                  <a:gd name="T40" fmla="*/ 1388 w 1405"/>
                  <a:gd name="T41" fmla="*/ 1079 h 1300"/>
                  <a:gd name="T42" fmla="*/ 1388 w 1405"/>
                  <a:gd name="T43" fmla="*/ 1018 h 1300"/>
                  <a:gd name="T44" fmla="*/ 1180 w 1405"/>
                  <a:gd name="T45" fmla="*/ 810 h 1300"/>
                  <a:gd name="T46" fmla="*/ 1180 w 1405"/>
                  <a:gd name="T47" fmla="*/ 810 h 1300"/>
                  <a:gd name="T48" fmla="*/ 1180 w 1405"/>
                  <a:gd name="T49" fmla="*/ 810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05" h="1300">
                    <a:moveTo>
                      <a:pt x="1180" y="810"/>
                    </a:moveTo>
                    <a:cubicBezTo>
                      <a:pt x="1163" y="793"/>
                      <a:pt x="1136" y="793"/>
                      <a:pt x="1119" y="810"/>
                    </a:cubicBezTo>
                    <a:cubicBezTo>
                      <a:pt x="1102" y="827"/>
                      <a:pt x="1102" y="855"/>
                      <a:pt x="1119" y="872"/>
                    </a:cubicBezTo>
                    <a:cubicBezTo>
                      <a:pt x="1253" y="1006"/>
                      <a:pt x="1253" y="1006"/>
                      <a:pt x="1253" y="1006"/>
                    </a:cubicBezTo>
                    <a:cubicBezTo>
                      <a:pt x="1002" y="1006"/>
                      <a:pt x="1002" y="1006"/>
                      <a:pt x="1002" y="1006"/>
                    </a:cubicBezTo>
                    <a:cubicBezTo>
                      <a:pt x="794" y="1006"/>
                      <a:pt x="626" y="837"/>
                      <a:pt x="626" y="629"/>
                    </a:cubicBezTo>
                    <a:cubicBezTo>
                      <a:pt x="626" y="463"/>
                      <a:pt x="626" y="463"/>
                      <a:pt x="626" y="463"/>
                    </a:cubicBezTo>
                    <a:cubicBezTo>
                      <a:pt x="626" y="207"/>
                      <a:pt x="418" y="0"/>
                      <a:pt x="162" y="0"/>
                    </a:cubicBezTo>
                    <a:cubicBezTo>
                      <a:pt x="43" y="0"/>
                      <a:pt x="43" y="0"/>
                      <a:pt x="43" y="0"/>
                    </a:cubicBezTo>
                    <a:cubicBezTo>
                      <a:pt x="19" y="0"/>
                      <a:pt x="0" y="19"/>
                      <a:pt x="0" y="43"/>
                    </a:cubicBezTo>
                    <a:cubicBezTo>
                      <a:pt x="0" y="67"/>
                      <a:pt x="19" y="86"/>
                      <a:pt x="43" y="86"/>
                    </a:cubicBezTo>
                    <a:cubicBezTo>
                      <a:pt x="162" y="86"/>
                      <a:pt x="162" y="86"/>
                      <a:pt x="162" y="86"/>
                    </a:cubicBezTo>
                    <a:cubicBezTo>
                      <a:pt x="370" y="86"/>
                      <a:pt x="539" y="255"/>
                      <a:pt x="539" y="463"/>
                    </a:cubicBezTo>
                    <a:cubicBezTo>
                      <a:pt x="539" y="629"/>
                      <a:pt x="539" y="629"/>
                      <a:pt x="539" y="629"/>
                    </a:cubicBezTo>
                    <a:cubicBezTo>
                      <a:pt x="539" y="884"/>
                      <a:pt x="747" y="1092"/>
                      <a:pt x="1002" y="1092"/>
                    </a:cubicBezTo>
                    <a:cubicBezTo>
                      <a:pt x="1253" y="1092"/>
                      <a:pt x="1253" y="1092"/>
                      <a:pt x="1253" y="1092"/>
                    </a:cubicBezTo>
                    <a:cubicBezTo>
                      <a:pt x="1119" y="1226"/>
                      <a:pt x="1119" y="1226"/>
                      <a:pt x="1119" y="1226"/>
                    </a:cubicBezTo>
                    <a:cubicBezTo>
                      <a:pt x="1102" y="1243"/>
                      <a:pt x="1102" y="1270"/>
                      <a:pt x="1119" y="1287"/>
                    </a:cubicBezTo>
                    <a:cubicBezTo>
                      <a:pt x="1128" y="1296"/>
                      <a:pt x="1139" y="1300"/>
                      <a:pt x="1150" y="1300"/>
                    </a:cubicBezTo>
                    <a:cubicBezTo>
                      <a:pt x="1161" y="1300"/>
                      <a:pt x="1172" y="1296"/>
                      <a:pt x="1180" y="1287"/>
                    </a:cubicBezTo>
                    <a:cubicBezTo>
                      <a:pt x="1388" y="1079"/>
                      <a:pt x="1388" y="1079"/>
                      <a:pt x="1388" y="1079"/>
                    </a:cubicBezTo>
                    <a:cubicBezTo>
                      <a:pt x="1405" y="1062"/>
                      <a:pt x="1405" y="1035"/>
                      <a:pt x="1388" y="1018"/>
                    </a:cubicBezTo>
                    <a:lnTo>
                      <a:pt x="1180" y="810"/>
                    </a:lnTo>
                    <a:close/>
                    <a:moveTo>
                      <a:pt x="1180" y="810"/>
                    </a:moveTo>
                    <a:cubicBezTo>
                      <a:pt x="1180" y="810"/>
                      <a:pt x="1180" y="810"/>
                      <a:pt x="1180" y="810"/>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grpSp>
      </p:grpSp>
      <p:grpSp>
        <p:nvGrpSpPr>
          <p:cNvPr id="26" name="组合 25"/>
          <p:cNvGrpSpPr/>
          <p:nvPr/>
        </p:nvGrpSpPr>
        <p:grpSpPr>
          <a:xfrm>
            <a:off x="4559300" y="3077845"/>
            <a:ext cx="3073400" cy="3014980"/>
            <a:chOff x="7180" y="4847"/>
            <a:chExt cx="4840" cy="4748"/>
          </a:xfrm>
        </p:grpSpPr>
        <p:grpSp>
          <p:nvGrpSpPr>
            <p:cNvPr id="21" name="组合 20"/>
            <p:cNvGrpSpPr/>
            <p:nvPr/>
          </p:nvGrpSpPr>
          <p:grpSpPr>
            <a:xfrm>
              <a:off x="7180" y="4847"/>
              <a:ext cx="4840" cy="4748"/>
              <a:chOff x="4559300" y="3077704"/>
              <a:chExt cx="3073400" cy="3015121"/>
            </a:xfrm>
          </p:grpSpPr>
          <p:sp>
            <p:nvSpPr>
              <p:cNvPr id="3" name="矩形: 圆角 2"/>
              <p:cNvSpPr/>
              <p:nvPr/>
            </p:nvSpPr>
            <p:spPr>
              <a:xfrm>
                <a:off x="4559300" y="3077704"/>
                <a:ext cx="3073400" cy="3015121"/>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文本框 14"/>
              <p:cNvSpPr txBox="1"/>
              <p:nvPr/>
            </p:nvSpPr>
            <p:spPr>
              <a:xfrm>
                <a:off x="5116197" y="4669270"/>
                <a:ext cx="1960880" cy="521970"/>
              </a:xfrm>
              <a:prstGeom prst="rect">
                <a:avLst/>
              </a:prstGeom>
              <a:noFill/>
            </p:spPr>
            <p:txBody>
              <a:bodyPr wrap="none" rtlCol="0">
                <a:spAutoFit/>
              </a:bodyPr>
              <a:lstStyle/>
              <a:p>
                <a:pPr algn="ctr"/>
                <a:r>
                  <a:rPr lang="zh-CN" sz="2800" dirty="0">
                    <a:solidFill>
                      <a:schemeClr val="accent1"/>
                    </a:solidFill>
                    <a:latin typeface="+mj-ea"/>
                    <a:ea typeface="+mj-ea"/>
                  </a:rPr>
                  <a:t>物联网传输</a:t>
                </a:r>
                <a:endParaRPr lang="zh-CN" sz="2800" dirty="0">
                  <a:solidFill>
                    <a:schemeClr val="accent1"/>
                  </a:solidFill>
                  <a:latin typeface="+mj-ea"/>
                  <a:ea typeface="+mj-ea"/>
                </a:endParaRPr>
              </a:p>
            </p:txBody>
          </p:sp>
        </p:grpSp>
        <p:sp>
          <p:nvSpPr>
            <p:cNvPr id="264" name="Freeform 207"/>
            <p:cNvSpPr>
              <a:spLocks noEditPoints="1"/>
            </p:cNvSpPr>
            <p:nvPr/>
          </p:nvSpPr>
          <p:spPr bwMode="auto">
            <a:xfrm>
              <a:off x="9207" y="5584"/>
              <a:ext cx="788" cy="845"/>
            </a:xfrm>
            <a:custGeom>
              <a:avLst/>
              <a:gdLst>
                <a:gd name="T0" fmla="*/ 1276 w 1453"/>
                <a:gd name="T1" fmla="*/ 1031 h 1563"/>
                <a:gd name="T2" fmla="*/ 1453 w 1453"/>
                <a:gd name="T3" fmla="*/ 490 h 1563"/>
                <a:gd name="T4" fmla="*/ 1452 w 1453"/>
                <a:gd name="T5" fmla="*/ 486 h 1563"/>
                <a:gd name="T6" fmla="*/ 1451 w 1453"/>
                <a:gd name="T7" fmla="*/ 481 h 1563"/>
                <a:gd name="T8" fmla="*/ 1450 w 1453"/>
                <a:gd name="T9" fmla="*/ 478 h 1563"/>
                <a:gd name="T10" fmla="*/ 1448 w 1453"/>
                <a:gd name="T11" fmla="*/ 474 h 1563"/>
                <a:gd name="T12" fmla="*/ 1446 w 1453"/>
                <a:gd name="T13" fmla="*/ 470 h 1563"/>
                <a:gd name="T14" fmla="*/ 1444 w 1453"/>
                <a:gd name="T15" fmla="*/ 467 h 1563"/>
                <a:gd name="T16" fmla="*/ 1441 w 1453"/>
                <a:gd name="T17" fmla="*/ 464 h 1563"/>
                <a:gd name="T18" fmla="*/ 1438 w 1453"/>
                <a:gd name="T19" fmla="*/ 461 h 1563"/>
                <a:gd name="T20" fmla="*/ 1435 w 1453"/>
                <a:gd name="T21" fmla="*/ 458 h 1563"/>
                <a:gd name="T22" fmla="*/ 1431 w 1453"/>
                <a:gd name="T23" fmla="*/ 456 h 1563"/>
                <a:gd name="T24" fmla="*/ 1425 w 1453"/>
                <a:gd name="T25" fmla="*/ 453 h 1563"/>
                <a:gd name="T26" fmla="*/ 1421 w 1453"/>
                <a:gd name="T27" fmla="*/ 452 h 1563"/>
                <a:gd name="T28" fmla="*/ 1417 w 1453"/>
                <a:gd name="T29" fmla="*/ 451 h 1563"/>
                <a:gd name="T30" fmla="*/ 328 w 1453"/>
                <a:gd name="T31" fmla="*/ 301 h 1563"/>
                <a:gd name="T32" fmla="*/ 328 w 1453"/>
                <a:gd name="T33" fmla="*/ 144 h 1563"/>
                <a:gd name="T34" fmla="*/ 328 w 1453"/>
                <a:gd name="T35" fmla="*/ 140 h 1563"/>
                <a:gd name="T36" fmla="*/ 327 w 1453"/>
                <a:gd name="T37" fmla="*/ 136 h 1563"/>
                <a:gd name="T38" fmla="*/ 325 w 1453"/>
                <a:gd name="T39" fmla="*/ 132 h 1563"/>
                <a:gd name="T40" fmla="*/ 323 w 1453"/>
                <a:gd name="T41" fmla="*/ 128 h 1563"/>
                <a:gd name="T42" fmla="*/ 321 w 1453"/>
                <a:gd name="T43" fmla="*/ 125 h 1563"/>
                <a:gd name="T44" fmla="*/ 319 w 1453"/>
                <a:gd name="T45" fmla="*/ 121 h 1563"/>
                <a:gd name="T46" fmla="*/ 315 w 1453"/>
                <a:gd name="T47" fmla="*/ 117 h 1563"/>
                <a:gd name="T48" fmla="*/ 312 w 1453"/>
                <a:gd name="T49" fmla="*/ 114 h 1563"/>
                <a:gd name="T50" fmla="*/ 307 w 1453"/>
                <a:gd name="T51" fmla="*/ 111 h 1563"/>
                <a:gd name="T52" fmla="*/ 302 w 1453"/>
                <a:gd name="T53" fmla="*/ 109 h 1563"/>
                <a:gd name="T54" fmla="*/ 9 w 1453"/>
                <a:gd name="T55" fmla="*/ 32 h 1563"/>
                <a:gd name="T56" fmla="*/ 242 w 1453"/>
                <a:gd name="T57" fmla="*/ 177 h 1563"/>
                <a:gd name="T58" fmla="*/ 396 w 1453"/>
                <a:gd name="T59" fmla="*/ 1299 h 1563"/>
                <a:gd name="T60" fmla="*/ 545 w 1453"/>
                <a:gd name="T61" fmla="*/ 1563 h 1563"/>
                <a:gd name="T62" fmla="*/ 696 w 1453"/>
                <a:gd name="T63" fmla="*/ 1301 h 1563"/>
                <a:gd name="T64" fmla="*/ 1060 w 1453"/>
                <a:gd name="T65" fmla="*/ 1389 h 1563"/>
                <a:gd name="T66" fmla="*/ 1409 w 1453"/>
                <a:gd name="T67" fmla="*/ 1389 h 1563"/>
                <a:gd name="T68" fmla="*/ 418 w 1453"/>
                <a:gd name="T69" fmla="*/ 1214 h 1563"/>
                <a:gd name="T70" fmla="*/ 328 w 1453"/>
                <a:gd name="T71" fmla="*/ 1007 h 1563"/>
                <a:gd name="T72" fmla="*/ 633 w 1453"/>
                <a:gd name="T73" fmla="*/ 1388 h 1563"/>
                <a:gd name="T74" fmla="*/ 457 w 1453"/>
                <a:gd name="T75" fmla="*/ 1388 h 1563"/>
                <a:gd name="T76" fmla="*/ 633 w 1453"/>
                <a:gd name="T77" fmla="*/ 1388 h 1563"/>
                <a:gd name="T78" fmla="*/ 1235 w 1453"/>
                <a:gd name="T79" fmla="*/ 1476 h 1563"/>
                <a:gd name="T80" fmla="*/ 1235 w 1453"/>
                <a:gd name="T81" fmla="*/ 1300 h 1563"/>
                <a:gd name="T82" fmla="*/ 1276 w 1453"/>
                <a:gd name="T83" fmla="*/ 945 h 1563"/>
                <a:gd name="T84" fmla="*/ 328 w 1453"/>
                <a:gd name="T85" fmla="*/ 855 h 1563"/>
                <a:gd name="T86" fmla="*/ 1367 w 1453"/>
                <a:gd name="T87" fmla="*/ 531 h 1563"/>
                <a:gd name="T88" fmla="*/ 1276 w 1453"/>
                <a:gd name="T89" fmla="*/ 945 h 1563"/>
                <a:gd name="T90" fmla="*/ 1276 w 1453"/>
                <a:gd name="T91" fmla="*/ 945 h 1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53" h="1563">
                  <a:moveTo>
                    <a:pt x="418" y="1031"/>
                  </a:moveTo>
                  <a:cubicBezTo>
                    <a:pt x="1276" y="1031"/>
                    <a:pt x="1276" y="1031"/>
                    <a:pt x="1276" y="1031"/>
                  </a:cubicBezTo>
                  <a:cubicBezTo>
                    <a:pt x="1374" y="1031"/>
                    <a:pt x="1453" y="952"/>
                    <a:pt x="1453" y="855"/>
                  </a:cubicBezTo>
                  <a:cubicBezTo>
                    <a:pt x="1453" y="490"/>
                    <a:pt x="1453" y="490"/>
                    <a:pt x="1453" y="490"/>
                  </a:cubicBezTo>
                  <a:cubicBezTo>
                    <a:pt x="1453" y="489"/>
                    <a:pt x="1453" y="488"/>
                    <a:pt x="1453" y="488"/>
                  </a:cubicBezTo>
                  <a:cubicBezTo>
                    <a:pt x="1453" y="487"/>
                    <a:pt x="1452" y="486"/>
                    <a:pt x="1452" y="486"/>
                  </a:cubicBezTo>
                  <a:cubicBezTo>
                    <a:pt x="1452" y="485"/>
                    <a:pt x="1452" y="484"/>
                    <a:pt x="1452" y="484"/>
                  </a:cubicBezTo>
                  <a:cubicBezTo>
                    <a:pt x="1452" y="483"/>
                    <a:pt x="1452" y="482"/>
                    <a:pt x="1451" y="481"/>
                  </a:cubicBezTo>
                  <a:cubicBezTo>
                    <a:pt x="1451" y="481"/>
                    <a:pt x="1451" y="480"/>
                    <a:pt x="1451" y="480"/>
                  </a:cubicBezTo>
                  <a:cubicBezTo>
                    <a:pt x="1450" y="479"/>
                    <a:pt x="1450" y="478"/>
                    <a:pt x="1450" y="478"/>
                  </a:cubicBezTo>
                  <a:cubicBezTo>
                    <a:pt x="1450" y="477"/>
                    <a:pt x="1449" y="476"/>
                    <a:pt x="1449" y="475"/>
                  </a:cubicBezTo>
                  <a:cubicBezTo>
                    <a:pt x="1449" y="475"/>
                    <a:pt x="1448" y="474"/>
                    <a:pt x="1448" y="474"/>
                  </a:cubicBezTo>
                  <a:cubicBezTo>
                    <a:pt x="1447" y="472"/>
                    <a:pt x="1447" y="472"/>
                    <a:pt x="1447" y="472"/>
                  </a:cubicBezTo>
                  <a:cubicBezTo>
                    <a:pt x="1447" y="471"/>
                    <a:pt x="1447" y="471"/>
                    <a:pt x="1446" y="470"/>
                  </a:cubicBezTo>
                  <a:cubicBezTo>
                    <a:pt x="1446" y="470"/>
                    <a:pt x="1445" y="469"/>
                    <a:pt x="1445" y="468"/>
                  </a:cubicBezTo>
                  <a:cubicBezTo>
                    <a:pt x="1445" y="468"/>
                    <a:pt x="1444" y="467"/>
                    <a:pt x="1444" y="467"/>
                  </a:cubicBezTo>
                  <a:cubicBezTo>
                    <a:pt x="1443" y="466"/>
                    <a:pt x="1443" y="466"/>
                    <a:pt x="1442" y="465"/>
                  </a:cubicBezTo>
                  <a:cubicBezTo>
                    <a:pt x="1442" y="464"/>
                    <a:pt x="1441" y="464"/>
                    <a:pt x="1441" y="464"/>
                  </a:cubicBezTo>
                  <a:cubicBezTo>
                    <a:pt x="1441" y="463"/>
                    <a:pt x="1440" y="463"/>
                    <a:pt x="1440" y="462"/>
                  </a:cubicBezTo>
                  <a:cubicBezTo>
                    <a:pt x="1438" y="461"/>
                    <a:pt x="1438" y="461"/>
                    <a:pt x="1438" y="461"/>
                  </a:cubicBezTo>
                  <a:cubicBezTo>
                    <a:pt x="1438" y="460"/>
                    <a:pt x="1437" y="460"/>
                    <a:pt x="1437" y="459"/>
                  </a:cubicBezTo>
                  <a:cubicBezTo>
                    <a:pt x="1436" y="459"/>
                    <a:pt x="1435" y="458"/>
                    <a:pt x="1435" y="458"/>
                  </a:cubicBezTo>
                  <a:cubicBezTo>
                    <a:pt x="1434" y="458"/>
                    <a:pt x="1434" y="457"/>
                    <a:pt x="1433" y="457"/>
                  </a:cubicBezTo>
                  <a:cubicBezTo>
                    <a:pt x="1432" y="457"/>
                    <a:pt x="1432" y="456"/>
                    <a:pt x="1431" y="456"/>
                  </a:cubicBezTo>
                  <a:cubicBezTo>
                    <a:pt x="1427" y="454"/>
                    <a:pt x="1427" y="454"/>
                    <a:pt x="1427" y="454"/>
                  </a:cubicBezTo>
                  <a:cubicBezTo>
                    <a:pt x="1425" y="453"/>
                    <a:pt x="1425" y="453"/>
                    <a:pt x="1425" y="453"/>
                  </a:cubicBezTo>
                  <a:cubicBezTo>
                    <a:pt x="1425" y="453"/>
                    <a:pt x="1424" y="453"/>
                    <a:pt x="1424" y="452"/>
                  </a:cubicBezTo>
                  <a:cubicBezTo>
                    <a:pt x="1423" y="452"/>
                    <a:pt x="1422" y="452"/>
                    <a:pt x="1421" y="452"/>
                  </a:cubicBezTo>
                  <a:cubicBezTo>
                    <a:pt x="1421" y="452"/>
                    <a:pt x="1420" y="451"/>
                    <a:pt x="1420" y="451"/>
                  </a:cubicBezTo>
                  <a:cubicBezTo>
                    <a:pt x="1419" y="451"/>
                    <a:pt x="1418" y="451"/>
                    <a:pt x="1417" y="451"/>
                  </a:cubicBezTo>
                  <a:cubicBezTo>
                    <a:pt x="1417" y="451"/>
                    <a:pt x="1416" y="451"/>
                    <a:pt x="1416" y="451"/>
                  </a:cubicBezTo>
                  <a:cubicBezTo>
                    <a:pt x="328" y="301"/>
                    <a:pt x="328" y="301"/>
                    <a:pt x="328" y="301"/>
                  </a:cubicBezTo>
                  <a:cubicBezTo>
                    <a:pt x="328" y="149"/>
                    <a:pt x="328" y="149"/>
                    <a:pt x="328" y="149"/>
                  </a:cubicBezTo>
                  <a:cubicBezTo>
                    <a:pt x="328" y="147"/>
                    <a:pt x="328" y="146"/>
                    <a:pt x="328" y="144"/>
                  </a:cubicBezTo>
                  <a:cubicBezTo>
                    <a:pt x="328" y="144"/>
                    <a:pt x="328" y="144"/>
                    <a:pt x="328" y="143"/>
                  </a:cubicBezTo>
                  <a:cubicBezTo>
                    <a:pt x="328" y="142"/>
                    <a:pt x="328" y="141"/>
                    <a:pt x="328" y="140"/>
                  </a:cubicBezTo>
                  <a:cubicBezTo>
                    <a:pt x="327" y="139"/>
                    <a:pt x="327" y="139"/>
                    <a:pt x="327" y="138"/>
                  </a:cubicBezTo>
                  <a:cubicBezTo>
                    <a:pt x="327" y="137"/>
                    <a:pt x="327" y="137"/>
                    <a:pt x="327" y="136"/>
                  </a:cubicBezTo>
                  <a:cubicBezTo>
                    <a:pt x="326" y="133"/>
                    <a:pt x="326" y="133"/>
                    <a:pt x="326" y="133"/>
                  </a:cubicBezTo>
                  <a:cubicBezTo>
                    <a:pt x="326" y="133"/>
                    <a:pt x="325" y="132"/>
                    <a:pt x="325" y="132"/>
                  </a:cubicBezTo>
                  <a:cubicBezTo>
                    <a:pt x="325" y="131"/>
                    <a:pt x="325" y="130"/>
                    <a:pt x="324" y="129"/>
                  </a:cubicBezTo>
                  <a:cubicBezTo>
                    <a:pt x="324" y="129"/>
                    <a:pt x="324" y="128"/>
                    <a:pt x="323" y="128"/>
                  </a:cubicBezTo>
                  <a:cubicBezTo>
                    <a:pt x="323" y="128"/>
                    <a:pt x="323" y="127"/>
                    <a:pt x="322" y="126"/>
                  </a:cubicBezTo>
                  <a:cubicBezTo>
                    <a:pt x="322" y="126"/>
                    <a:pt x="321" y="125"/>
                    <a:pt x="321" y="125"/>
                  </a:cubicBezTo>
                  <a:cubicBezTo>
                    <a:pt x="321" y="124"/>
                    <a:pt x="320" y="124"/>
                    <a:pt x="320" y="123"/>
                  </a:cubicBezTo>
                  <a:cubicBezTo>
                    <a:pt x="320" y="122"/>
                    <a:pt x="319" y="122"/>
                    <a:pt x="319" y="121"/>
                  </a:cubicBezTo>
                  <a:cubicBezTo>
                    <a:pt x="316" y="118"/>
                    <a:pt x="316" y="118"/>
                    <a:pt x="316" y="118"/>
                  </a:cubicBezTo>
                  <a:cubicBezTo>
                    <a:pt x="315" y="117"/>
                    <a:pt x="315" y="117"/>
                    <a:pt x="315" y="117"/>
                  </a:cubicBezTo>
                  <a:cubicBezTo>
                    <a:pt x="314" y="117"/>
                    <a:pt x="314" y="116"/>
                    <a:pt x="313" y="115"/>
                  </a:cubicBezTo>
                  <a:cubicBezTo>
                    <a:pt x="312" y="115"/>
                    <a:pt x="312" y="115"/>
                    <a:pt x="312" y="114"/>
                  </a:cubicBezTo>
                  <a:cubicBezTo>
                    <a:pt x="311" y="114"/>
                    <a:pt x="310" y="113"/>
                    <a:pt x="310" y="113"/>
                  </a:cubicBezTo>
                  <a:cubicBezTo>
                    <a:pt x="309" y="112"/>
                    <a:pt x="308" y="112"/>
                    <a:pt x="307" y="111"/>
                  </a:cubicBezTo>
                  <a:cubicBezTo>
                    <a:pt x="307" y="111"/>
                    <a:pt x="306" y="111"/>
                    <a:pt x="306" y="111"/>
                  </a:cubicBezTo>
                  <a:cubicBezTo>
                    <a:pt x="305" y="110"/>
                    <a:pt x="303" y="109"/>
                    <a:pt x="302" y="109"/>
                  </a:cubicBezTo>
                  <a:cubicBezTo>
                    <a:pt x="66" y="9"/>
                    <a:pt x="66" y="9"/>
                    <a:pt x="66" y="9"/>
                  </a:cubicBezTo>
                  <a:cubicBezTo>
                    <a:pt x="44" y="0"/>
                    <a:pt x="19" y="10"/>
                    <a:pt x="9" y="32"/>
                  </a:cubicBezTo>
                  <a:cubicBezTo>
                    <a:pt x="0" y="55"/>
                    <a:pt x="10" y="80"/>
                    <a:pt x="32" y="89"/>
                  </a:cubicBezTo>
                  <a:cubicBezTo>
                    <a:pt x="242" y="177"/>
                    <a:pt x="242" y="177"/>
                    <a:pt x="242" y="177"/>
                  </a:cubicBezTo>
                  <a:cubicBezTo>
                    <a:pt x="242" y="1124"/>
                    <a:pt x="242" y="1124"/>
                    <a:pt x="242" y="1124"/>
                  </a:cubicBezTo>
                  <a:cubicBezTo>
                    <a:pt x="242" y="1214"/>
                    <a:pt x="309" y="1288"/>
                    <a:pt x="396" y="1299"/>
                  </a:cubicBezTo>
                  <a:cubicBezTo>
                    <a:pt x="380" y="1325"/>
                    <a:pt x="371" y="1356"/>
                    <a:pt x="371" y="1389"/>
                  </a:cubicBezTo>
                  <a:cubicBezTo>
                    <a:pt x="371" y="1485"/>
                    <a:pt x="449" y="1563"/>
                    <a:pt x="545" y="1563"/>
                  </a:cubicBezTo>
                  <a:cubicBezTo>
                    <a:pt x="641" y="1563"/>
                    <a:pt x="720" y="1485"/>
                    <a:pt x="720" y="1389"/>
                  </a:cubicBezTo>
                  <a:cubicBezTo>
                    <a:pt x="720" y="1357"/>
                    <a:pt x="711" y="1326"/>
                    <a:pt x="696" y="1301"/>
                  </a:cubicBezTo>
                  <a:cubicBezTo>
                    <a:pt x="1084" y="1301"/>
                    <a:pt x="1084" y="1301"/>
                    <a:pt x="1084" y="1301"/>
                  </a:cubicBezTo>
                  <a:cubicBezTo>
                    <a:pt x="1069" y="1327"/>
                    <a:pt x="1060" y="1357"/>
                    <a:pt x="1060" y="1389"/>
                  </a:cubicBezTo>
                  <a:cubicBezTo>
                    <a:pt x="1060" y="1485"/>
                    <a:pt x="1138" y="1563"/>
                    <a:pt x="1234" y="1563"/>
                  </a:cubicBezTo>
                  <a:cubicBezTo>
                    <a:pt x="1330" y="1563"/>
                    <a:pt x="1409" y="1485"/>
                    <a:pt x="1409" y="1389"/>
                  </a:cubicBezTo>
                  <a:cubicBezTo>
                    <a:pt x="1409" y="1293"/>
                    <a:pt x="1330" y="1214"/>
                    <a:pt x="1234" y="1214"/>
                  </a:cubicBezTo>
                  <a:cubicBezTo>
                    <a:pt x="418" y="1214"/>
                    <a:pt x="418" y="1214"/>
                    <a:pt x="418" y="1214"/>
                  </a:cubicBezTo>
                  <a:cubicBezTo>
                    <a:pt x="368" y="1214"/>
                    <a:pt x="328" y="1174"/>
                    <a:pt x="328" y="1124"/>
                  </a:cubicBezTo>
                  <a:cubicBezTo>
                    <a:pt x="328" y="1007"/>
                    <a:pt x="328" y="1007"/>
                    <a:pt x="328" y="1007"/>
                  </a:cubicBezTo>
                  <a:cubicBezTo>
                    <a:pt x="354" y="1022"/>
                    <a:pt x="385" y="1031"/>
                    <a:pt x="418" y="1031"/>
                  </a:cubicBezTo>
                  <a:close/>
                  <a:moveTo>
                    <a:pt x="633" y="1388"/>
                  </a:moveTo>
                  <a:cubicBezTo>
                    <a:pt x="633" y="1437"/>
                    <a:pt x="594" y="1476"/>
                    <a:pt x="545" y="1476"/>
                  </a:cubicBezTo>
                  <a:cubicBezTo>
                    <a:pt x="497" y="1476"/>
                    <a:pt x="457" y="1437"/>
                    <a:pt x="457" y="1388"/>
                  </a:cubicBezTo>
                  <a:cubicBezTo>
                    <a:pt x="457" y="1340"/>
                    <a:pt x="497" y="1300"/>
                    <a:pt x="545" y="1300"/>
                  </a:cubicBezTo>
                  <a:cubicBezTo>
                    <a:pt x="594" y="1300"/>
                    <a:pt x="633" y="1340"/>
                    <a:pt x="633" y="1388"/>
                  </a:cubicBezTo>
                  <a:close/>
                  <a:moveTo>
                    <a:pt x="1323" y="1388"/>
                  </a:moveTo>
                  <a:cubicBezTo>
                    <a:pt x="1323" y="1437"/>
                    <a:pt x="1283" y="1476"/>
                    <a:pt x="1235" y="1476"/>
                  </a:cubicBezTo>
                  <a:cubicBezTo>
                    <a:pt x="1186" y="1476"/>
                    <a:pt x="1147" y="1437"/>
                    <a:pt x="1147" y="1388"/>
                  </a:cubicBezTo>
                  <a:cubicBezTo>
                    <a:pt x="1147" y="1340"/>
                    <a:pt x="1186" y="1300"/>
                    <a:pt x="1235" y="1300"/>
                  </a:cubicBezTo>
                  <a:cubicBezTo>
                    <a:pt x="1283" y="1300"/>
                    <a:pt x="1323" y="1340"/>
                    <a:pt x="1323" y="1388"/>
                  </a:cubicBezTo>
                  <a:close/>
                  <a:moveTo>
                    <a:pt x="1276" y="945"/>
                  </a:moveTo>
                  <a:cubicBezTo>
                    <a:pt x="418" y="945"/>
                    <a:pt x="418" y="945"/>
                    <a:pt x="418" y="945"/>
                  </a:cubicBezTo>
                  <a:cubicBezTo>
                    <a:pt x="368" y="945"/>
                    <a:pt x="328" y="904"/>
                    <a:pt x="328" y="855"/>
                  </a:cubicBezTo>
                  <a:cubicBezTo>
                    <a:pt x="328" y="388"/>
                    <a:pt x="328" y="388"/>
                    <a:pt x="328" y="388"/>
                  </a:cubicBezTo>
                  <a:cubicBezTo>
                    <a:pt x="1367" y="531"/>
                    <a:pt x="1367" y="531"/>
                    <a:pt x="1367" y="531"/>
                  </a:cubicBezTo>
                  <a:cubicBezTo>
                    <a:pt x="1367" y="854"/>
                    <a:pt x="1367" y="854"/>
                    <a:pt x="1367" y="854"/>
                  </a:cubicBezTo>
                  <a:cubicBezTo>
                    <a:pt x="1367" y="904"/>
                    <a:pt x="1326" y="945"/>
                    <a:pt x="1276" y="945"/>
                  </a:cubicBezTo>
                  <a:close/>
                  <a:moveTo>
                    <a:pt x="1276" y="945"/>
                  </a:moveTo>
                  <a:cubicBezTo>
                    <a:pt x="1276" y="945"/>
                    <a:pt x="1276" y="945"/>
                    <a:pt x="1276" y="945"/>
                  </a:cubicBezTo>
                </a:path>
              </a:pathLst>
            </a:custGeom>
            <a:gradFill>
              <a:gsLst>
                <a:gs pos="0">
                  <a:srgbClr val="08AEEA"/>
                </a:gs>
                <a:gs pos="100000">
                  <a:srgbClr val="2AF598"/>
                </a:gs>
              </a:gsLst>
              <a:lin ang="2700000" scaled="0"/>
            </a:gradFill>
            <a:ln>
              <a:noFill/>
            </a:ln>
          </p:spPr>
          <p:txBody>
            <a:bodyPr vert="horz" wrap="square" lIns="91440" tIns="45720" rIns="91440" bIns="45720" numCol="1" anchor="t" anchorCtr="0" compatLnSpc="1">
              <a:noAutofit/>
            </a:bodyPr>
            <a:lstStyle/>
            <a:p>
              <a:pPr lvl="0" algn="l"/>
              <a:endParaRPr lang="zh-CN" altLang="en-US">
                <a:sym typeface="+mn-ea"/>
              </a:endParaRPr>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up)">
                                      <p:cBhvr>
                                        <p:cTn id="13" dur="10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1000"/>
                                        <p:tgtEl>
                                          <p:spTgt spid="7"/>
                                        </p:tgtEl>
                                      </p:cBhvr>
                                    </p:animEffect>
                                  </p:childTnLst>
                                </p:cTn>
                              </p:par>
                            </p:childTnLst>
                          </p:cTn>
                        </p:par>
                        <p:par>
                          <p:cTn id="17" fill="hold">
                            <p:stCondLst>
                              <p:cond delay="2000"/>
                            </p:stCondLst>
                            <p:childTnLst>
                              <p:par>
                                <p:cTn id="18" presetID="10" presetClass="entr" presetSubtype="0" fill="hold"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par>
                                <p:cTn id="21" presetID="2" presetClass="entr" presetSubtype="4"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additive="base">
                                        <p:cTn id="23" dur="1000" fill="hold"/>
                                        <p:tgtEl>
                                          <p:spTgt spid="25"/>
                                        </p:tgtEl>
                                        <p:attrNameLst>
                                          <p:attrName>ppt_x</p:attrName>
                                        </p:attrNameLst>
                                      </p:cBhvr>
                                      <p:tavLst>
                                        <p:tav tm="0">
                                          <p:val>
                                            <p:strVal val="#ppt_x"/>
                                          </p:val>
                                        </p:tav>
                                        <p:tav tm="100000">
                                          <p:val>
                                            <p:strVal val="#ppt_x"/>
                                          </p:val>
                                        </p:tav>
                                      </p:tavLst>
                                    </p:anim>
                                    <p:anim calcmode="lin" valueType="num">
                                      <p:cBhvr additive="base">
                                        <p:cTn id="24" dur="1000" fill="hold"/>
                                        <p:tgtEl>
                                          <p:spTgt spid="25"/>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1000" fill="hold"/>
                                        <p:tgtEl>
                                          <p:spTgt spid="26"/>
                                        </p:tgtEl>
                                        <p:attrNameLst>
                                          <p:attrName>ppt_x</p:attrName>
                                        </p:attrNameLst>
                                      </p:cBhvr>
                                      <p:tavLst>
                                        <p:tav tm="0">
                                          <p:val>
                                            <p:strVal val="#ppt_x"/>
                                          </p:val>
                                        </p:tav>
                                        <p:tav tm="100000">
                                          <p:val>
                                            <p:strVal val="#ppt_x"/>
                                          </p:val>
                                        </p:tav>
                                      </p:tavLst>
                                    </p:anim>
                                    <p:anim calcmode="lin" valueType="num">
                                      <p:cBhvr additive="base">
                                        <p:cTn id="28" dur="1000" fill="hold"/>
                                        <p:tgtEl>
                                          <p:spTgt spid="2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1000" fill="hold"/>
                                        <p:tgtEl>
                                          <p:spTgt spid="24"/>
                                        </p:tgtEl>
                                        <p:attrNameLst>
                                          <p:attrName>ppt_x</p:attrName>
                                        </p:attrNameLst>
                                      </p:cBhvr>
                                      <p:tavLst>
                                        <p:tav tm="0">
                                          <p:val>
                                            <p:strVal val="#ppt_x"/>
                                          </p:val>
                                        </p:tav>
                                        <p:tav tm="100000">
                                          <p:val>
                                            <p:strVal val="#ppt_x"/>
                                          </p:val>
                                        </p:tav>
                                      </p:tavLst>
                                    </p:anim>
                                    <p:anim calcmode="lin" valueType="num">
                                      <p:cBhvr additive="base">
                                        <p:cTn id="32"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5"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圆: 空心 36"/>
          <p:cNvSpPr/>
          <p:nvPr/>
        </p:nvSpPr>
        <p:spPr>
          <a:xfrm>
            <a:off x="-12202541" y="-14543642"/>
            <a:ext cx="19278602" cy="19278602"/>
          </a:xfrm>
          <a:prstGeom prst="donut">
            <a:avLst>
              <a:gd name="adj" fmla="val 3568"/>
            </a:avLst>
          </a:prstGeom>
          <a:gradFill>
            <a:gsLst>
              <a:gs pos="0">
                <a:srgbClr val="08AEEA"/>
              </a:gs>
              <a:gs pos="100000">
                <a:srgbClr val="2AF598"/>
              </a:gs>
            </a:gsLst>
            <a:lin ang="2700000" scaled="0"/>
          </a:gradFill>
          <a:ln>
            <a:noFill/>
          </a:ln>
          <a:effectLst>
            <a:outerShdw blurRad="127000" dist="38100" dir="5400000" algn="t"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50" name="直接连接符 49"/>
          <p:cNvCxnSpPr/>
          <p:nvPr/>
        </p:nvCxnSpPr>
        <p:spPr>
          <a:xfrm>
            <a:off x="2536825" y="1554103"/>
            <a:ext cx="1981200" cy="0"/>
          </a:xfrm>
          <a:prstGeom prst="line">
            <a:avLst/>
          </a:prstGeom>
          <a:ln>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6729730" y="1684655"/>
            <a:ext cx="5060315" cy="4482465"/>
            <a:chOff x="10598" y="2653"/>
            <a:chExt cx="7969" cy="7059"/>
          </a:xfrm>
        </p:grpSpPr>
        <p:sp>
          <p:nvSpPr>
            <p:cNvPr id="35" name="文本框 34"/>
            <p:cNvSpPr txBox="1"/>
            <p:nvPr/>
          </p:nvSpPr>
          <p:spPr>
            <a:xfrm>
              <a:off x="10761" y="2653"/>
              <a:ext cx="7424" cy="919"/>
            </a:xfrm>
            <a:prstGeom prst="rect">
              <a:avLst/>
            </a:prstGeom>
            <a:noFill/>
          </p:spPr>
          <p:txBody>
            <a:bodyPr wrap="square" rtlCol="0">
              <a:spAutoFit/>
            </a:bodyPr>
            <a:lstStyle/>
            <a:p>
              <a:r>
                <a:rPr lang="zh-CN" sz="3200" b="1" dirty="0">
                  <a:solidFill>
                    <a:schemeClr val="accent1"/>
                  </a:solidFill>
                </a:rPr>
                <a:t>物联网感知点的安全问题</a:t>
              </a:r>
              <a:endParaRPr lang="zh-CN" sz="3200" b="1" dirty="0">
                <a:solidFill>
                  <a:schemeClr val="accent1"/>
                </a:solidFill>
              </a:endParaRPr>
            </a:p>
          </p:txBody>
        </p:sp>
        <p:sp>
          <p:nvSpPr>
            <p:cNvPr id="36" name="文本框 35"/>
            <p:cNvSpPr txBox="1"/>
            <p:nvPr/>
          </p:nvSpPr>
          <p:spPr>
            <a:xfrm>
              <a:off x="11143" y="3742"/>
              <a:ext cx="6957" cy="5184"/>
            </a:xfrm>
            <a:prstGeom prst="rect">
              <a:avLst/>
            </a:prstGeom>
            <a:noFill/>
          </p:spPr>
          <p:txBody>
            <a:bodyPr wrap="square" rtlCol="0">
              <a:spAutoFit/>
            </a:bodyPr>
            <a:lstStyle/>
            <a:p>
              <a:pPr algn="l">
                <a:lnSpc>
                  <a:spcPct val="130000"/>
                </a:lnSpc>
              </a:pPr>
              <a:r>
                <a:rPr lang="en-US" sz="2000"/>
                <a:t>1、感知点无人监控，容易遭受破坏：</a:t>
              </a:r>
              <a:endParaRPr lang="en-US" sz="2000"/>
            </a:p>
            <a:p>
              <a:pPr algn="l">
                <a:lnSpc>
                  <a:spcPct val="130000"/>
                </a:lnSpc>
              </a:pPr>
              <a:r>
                <a:rPr lang="en-US" sz="2000"/>
                <a:t>感知点通常安装在环境十分恶劣的地方，不能专门设置人员进行看管，容易引起安全隐患。</a:t>
              </a:r>
              <a:endParaRPr lang="en-US" sz="2000"/>
            </a:p>
            <a:p>
              <a:pPr algn="l">
                <a:lnSpc>
                  <a:spcPct val="130000"/>
                </a:lnSpc>
              </a:pPr>
              <a:r>
                <a:rPr lang="en-US" sz="2000"/>
                <a:t>2、传感器容易出现问题：</a:t>
              </a:r>
              <a:endParaRPr lang="en-US" sz="2000"/>
            </a:p>
            <a:p>
              <a:pPr algn="l">
                <a:lnSpc>
                  <a:spcPct val="130000"/>
                </a:lnSpc>
              </a:pPr>
              <a:r>
                <a:rPr lang="en-US" sz="2000"/>
                <a:t>节点泄露问题，移动终端容易受到攻击者的攻击，能够轻易使用某种技术，对使用者的信息进行查询和窃取。</a:t>
              </a:r>
              <a:endParaRPr lang="en-US" sz="2000"/>
            </a:p>
          </p:txBody>
        </p:sp>
        <p:cxnSp>
          <p:nvCxnSpPr>
            <p:cNvPr id="42" name="直接连接符 41"/>
            <p:cNvCxnSpPr/>
            <p:nvPr/>
          </p:nvCxnSpPr>
          <p:spPr>
            <a:xfrm>
              <a:off x="10598" y="3572"/>
              <a:ext cx="7750" cy="0"/>
            </a:xfrm>
            <a:prstGeom prst="line">
              <a:avLst/>
            </a:prstGeom>
            <a:ln>
              <a:solidFill>
                <a:schemeClr val="tx1">
                  <a:lumMod val="85000"/>
                  <a:lumOff val="15000"/>
                  <a:alpha val="4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10677" y="9690"/>
              <a:ext cx="7890" cy="23"/>
            </a:xfrm>
            <a:prstGeom prst="line">
              <a:avLst/>
            </a:prstGeom>
            <a:ln>
              <a:gradFill>
                <a:gsLst>
                  <a:gs pos="0">
                    <a:srgbClr val="08AEEA"/>
                  </a:gs>
                  <a:gs pos="100000">
                    <a:srgbClr val="29F3AF"/>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431800" y="679450"/>
            <a:ext cx="6191250" cy="5473700"/>
            <a:chOff x="680" y="1070"/>
            <a:chExt cx="9750" cy="8620"/>
          </a:xfrm>
        </p:grpSpPr>
        <p:sp>
          <p:nvSpPr>
            <p:cNvPr id="33" name="矩形: 圆角 32"/>
            <p:cNvSpPr/>
            <p:nvPr/>
          </p:nvSpPr>
          <p:spPr>
            <a:xfrm>
              <a:off x="680" y="1070"/>
              <a:ext cx="9750" cy="8620"/>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文本框 33"/>
            <p:cNvSpPr txBox="1"/>
            <p:nvPr/>
          </p:nvSpPr>
          <p:spPr>
            <a:xfrm>
              <a:off x="2076" y="1430"/>
              <a:ext cx="6957" cy="1016"/>
            </a:xfrm>
            <a:prstGeom prst="rect">
              <a:avLst/>
            </a:prstGeom>
            <a:noFill/>
          </p:spPr>
          <p:txBody>
            <a:bodyPr wrap="square" rtlCol="0">
              <a:spAutoFit/>
            </a:bodyPr>
            <a:lstStyle/>
            <a:p>
              <a:pPr algn="ctr"/>
              <a:r>
                <a:rPr lang="zh-CN" sz="3600" dirty="0">
                  <a:gradFill>
                    <a:gsLst>
                      <a:gs pos="0">
                        <a:srgbClr val="08AEEA"/>
                      </a:gs>
                      <a:gs pos="100000">
                        <a:srgbClr val="2AF598"/>
                      </a:gs>
                    </a:gsLst>
                    <a:lin ang="5400000" scaled="0"/>
                  </a:gradFill>
                </a:rPr>
                <a:t>感知层</a:t>
              </a:r>
              <a:endParaRPr lang="zh-CN" sz="3600" dirty="0">
                <a:gradFill>
                  <a:gsLst>
                    <a:gs pos="0">
                      <a:srgbClr val="08AEEA"/>
                    </a:gs>
                    <a:gs pos="100000">
                      <a:srgbClr val="2AF598"/>
                    </a:gs>
                  </a:gsLst>
                  <a:lin ang="5400000" scaled="0"/>
                </a:gradFill>
              </a:endParaRPr>
            </a:p>
          </p:txBody>
        </p:sp>
        <p:pic>
          <p:nvPicPr>
            <p:cNvPr id="2" name="图片 1" descr="u=3170931529,3830002659&amp;fm=27&amp;gp=0"/>
            <p:cNvPicPr>
              <a:picLocks noChangeAspect="1"/>
            </p:cNvPicPr>
            <p:nvPr/>
          </p:nvPicPr>
          <p:blipFill>
            <a:blip r:embed="rId1"/>
            <a:stretch>
              <a:fillRect/>
            </a:stretch>
          </p:blipFill>
          <p:spPr>
            <a:xfrm>
              <a:off x="1219" y="2851"/>
              <a:ext cx="8670" cy="6484"/>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000" fill="hold"/>
                                        <p:tgtEl>
                                          <p:spTgt spid="37"/>
                                        </p:tgtEl>
                                        <p:attrNameLst>
                                          <p:attrName>ppt_x</p:attrName>
                                        </p:attrNameLst>
                                      </p:cBhvr>
                                      <p:tavLst>
                                        <p:tav tm="0">
                                          <p:val>
                                            <p:strVal val="0-#ppt_w/2"/>
                                          </p:val>
                                        </p:tav>
                                        <p:tav tm="100000">
                                          <p:val>
                                            <p:strVal val="#ppt_x"/>
                                          </p:val>
                                        </p:tav>
                                      </p:tavLst>
                                    </p:anim>
                                    <p:anim calcmode="lin" valueType="num">
                                      <p:cBhvr additive="base">
                                        <p:cTn id="8" dur="1000" fill="hold"/>
                                        <p:tgtEl>
                                          <p:spTgt spid="37"/>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left)">
                                      <p:cBhvr>
                                        <p:cTn id="12" dur="10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912523" y="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pSp>
        <p:nvGrpSpPr>
          <p:cNvPr id="3" name="组合 2"/>
          <p:cNvGrpSpPr/>
          <p:nvPr/>
        </p:nvGrpSpPr>
        <p:grpSpPr>
          <a:xfrm>
            <a:off x="5699760" y="796290"/>
            <a:ext cx="6191250" cy="5473700"/>
            <a:chOff x="680" y="1070"/>
            <a:chExt cx="9750" cy="8620"/>
          </a:xfrm>
        </p:grpSpPr>
        <p:sp>
          <p:nvSpPr>
            <p:cNvPr id="4" name="矩形: 圆角 32"/>
            <p:cNvSpPr/>
            <p:nvPr/>
          </p:nvSpPr>
          <p:spPr>
            <a:xfrm>
              <a:off x="680" y="1070"/>
              <a:ext cx="9750" cy="8620"/>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34" name="文本框 33"/>
            <p:cNvSpPr txBox="1"/>
            <p:nvPr/>
          </p:nvSpPr>
          <p:spPr>
            <a:xfrm>
              <a:off x="2076" y="1430"/>
              <a:ext cx="6957" cy="1016"/>
            </a:xfrm>
            <a:prstGeom prst="rect">
              <a:avLst/>
            </a:prstGeom>
            <a:noFill/>
          </p:spPr>
          <p:txBody>
            <a:bodyPr wrap="square" rtlCol="0">
              <a:spAutoFit/>
            </a:bodyPr>
            <a:p>
              <a:pPr algn="ctr"/>
              <a:r>
                <a:rPr lang="zh-CN" sz="3600" b="1" dirty="0">
                  <a:solidFill>
                    <a:schemeClr val="accent1"/>
                  </a:solidFill>
                </a:rPr>
                <a:t>传输层</a:t>
              </a:r>
              <a:endParaRPr lang="zh-CN" sz="3600" b="1" dirty="0">
                <a:solidFill>
                  <a:schemeClr val="accent1"/>
                </a:solidFill>
              </a:endParaRPr>
            </a:p>
          </p:txBody>
        </p:sp>
        <p:pic>
          <p:nvPicPr>
            <p:cNvPr id="5" name="图片 4" descr="E:\学习\2018上\网络安全\图片\u=2370289829,3366600711&amp;fm=27&amp;gp=0.jpgu=2370289829,3366600711&amp;fm=27&amp;gp=0"/>
            <p:cNvPicPr>
              <a:picLocks noChangeAspect="1"/>
            </p:cNvPicPr>
            <p:nvPr/>
          </p:nvPicPr>
          <p:blipFill>
            <a:blip r:embed="rId1"/>
            <a:srcRect/>
            <a:stretch>
              <a:fillRect/>
            </a:stretch>
          </p:blipFill>
          <p:spPr>
            <a:xfrm>
              <a:off x="1219" y="3031"/>
              <a:ext cx="8670" cy="5960"/>
            </a:xfrm>
            <a:prstGeom prst="rect">
              <a:avLst/>
            </a:prstGeom>
          </p:spPr>
        </p:pic>
      </p:grpSp>
      <p:grpSp>
        <p:nvGrpSpPr>
          <p:cNvPr id="6" name="组合 5"/>
          <p:cNvGrpSpPr/>
          <p:nvPr/>
        </p:nvGrpSpPr>
        <p:grpSpPr>
          <a:xfrm>
            <a:off x="471170" y="1291590"/>
            <a:ext cx="5060315" cy="4483100"/>
            <a:chOff x="10598" y="2653"/>
            <a:chExt cx="7969" cy="7060"/>
          </a:xfrm>
        </p:grpSpPr>
        <p:sp>
          <p:nvSpPr>
            <p:cNvPr id="35" name="文本框 34"/>
            <p:cNvSpPr txBox="1"/>
            <p:nvPr/>
          </p:nvSpPr>
          <p:spPr>
            <a:xfrm>
              <a:off x="10761" y="2653"/>
              <a:ext cx="7424" cy="919"/>
            </a:xfrm>
            <a:prstGeom prst="rect">
              <a:avLst/>
            </a:prstGeom>
            <a:noFill/>
          </p:spPr>
          <p:txBody>
            <a:bodyPr wrap="square" rtlCol="0">
              <a:spAutoFit/>
            </a:bodyPr>
            <a:p>
              <a:pPr algn="ctr"/>
              <a:r>
                <a:rPr lang="zh-CN" sz="3200" b="1" dirty="0">
                  <a:solidFill>
                    <a:srgbClr val="18CAB5"/>
                  </a:solidFill>
                </a:rPr>
                <a:t>物联网传输的安全问题</a:t>
              </a:r>
              <a:endParaRPr lang="zh-CN" sz="3200" b="1" dirty="0">
                <a:solidFill>
                  <a:srgbClr val="18CAB5"/>
                </a:solidFill>
              </a:endParaRPr>
            </a:p>
          </p:txBody>
        </p:sp>
        <p:sp>
          <p:nvSpPr>
            <p:cNvPr id="36" name="文本框 35"/>
            <p:cNvSpPr txBox="1"/>
            <p:nvPr/>
          </p:nvSpPr>
          <p:spPr>
            <a:xfrm>
              <a:off x="11143" y="3742"/>
              <a:ext cx="6957" cy="5184"/>
            </a:xfrm>
            <a:prstGeom prst="rect">
              <a:avLst/>
            </a:prstGeom>
            <a:noFill/>
          </p:spPr>
          <p:txBody>
            <a:bodyPr wrap="square" rtlCol="0">
              <a:spAutoFit/>
            </a:bodyPr>
            <a:p>
              <a:pPr algn="l">
                <a:lnSpc>
                  <a:spcPct val="130000"/>
                </a:lnSpc>
              </a:pPr>
              <a:r>
                <a:rPr lang="en-US" sz="2000"/>
                <a:t>1、</a:t>
              </a:r>
              <a:r>
                <a:rPr lang="zh-CN" altLang="en-US" sz="2000"/>
                <a:t>无线网络在传输和使用过程中，提供多个入侵点：</a:t>
              </a:r>
              <a:endParaRPr lang="zh-CN" altLang="en-US" sz="2000"/>
            </a:p>
            <a:p>
              <a:pPr algn="l">
                <a:lnSpc>
                  <a:spcPct val="130000"/>
                </a:lnSpc>
              </a:pPr>
              <a:r>
                <a:rPr lang="zh-CN" altLang="en-US" sz="2000"/>
                <a:t>物联网主要利用无线信号进行信息传输，不能保证物联网的安全性。</a:t>
              </a:r>
              <a:endParaRPr lang="en-US" sz="2000"/>
            </a:p>
            <a:p>
              <a:pPr algn="l">
                <a:lnSpc>
                  <a:spcPct val="130000"/>
                </a:lnSpc>
              </a:pPr>
              <a:r>
                <a:rPr lang="en-US" sz="2000"/>
                <a:t>2、</a:t>
              </a:r>
              <a:r>
                <a:rPr lang="zh-CN" altLang="en-US" sz="2000"/>
                <a:t>物联网中出现的病毒无法得到快速解决</a:t>
              </a:r>
              <a:r>
                <a:rPr lang="en-US" sz="2000"/>
                <a:t>：</a:t>
              </a:r>
              <a:endParaRPr lang="en-US" sz="2000"/>
            </a:p>
            <a:p>
              <a:pPr algn="l">
                <a:lnSpc>
                  <a:spcPct val="130000"/>
                </a:lnSpc>
              </a:pPr>
              <a:r>
                <a:rPr lang="zh-CN" altLang="en-US" sz="2000"/>
                <a:t>主要因为物联网中的节点数量和信息数据的传输量过多。</a:t>
              </a:r>
              <a:endParaRPr lang="zh-CN" altLang="en-US" sz="2000"/>
            </a:p>
          </p:txBody>
        </p:sp>
        <p:cxnSp>
          <p:nvCxnSpPr>
            <p:cNvPr id="42" name="直接连接符 41"/>
            <p:cNvCxnSpPr/>
            <p:nvPr/>
          </p:nvCxnSpPr>
          <p:spPr>
            <a:xfrm>
              <a:off x="10598" y="3572"/>
              <a:ext cx="7750" cy="0"/>
            </a:xfrm>
            <a:prstGeom prst="line">
              <a:avLst/>
            </a:prstGeom>
            <a:ln>
              <a:solidFill>
                <a:schemeClr val="tx1">
                  <a:lumMod val="85000"/>
                  <a:lumOff val="15000"/>
                  <a:alpha val="4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10677" y="9690"/>
              <a:ext cx="7890" cy="23"/>
            </a:xfrm>
            <a:prstGeom prst="line">
              <a:avLst/>
            </a:prstGeom>
            <a:ln>
              <a:gradFill>
                <a:gsLst>
                  <a:gs pos="0">
                    <a:srgbClr val="08AEEA"/>
                  </a:gs>
                  <a:gs pos="100000">
                    <a:srgbClr val="29F3AF"/>
                  </a:gs>
                </a:gsLst>
                <a:lin ang="0" scaled="0"/>
              </a:gra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圆: 空心 36"/>
          <p:cNvSpPr/>
          <p:nvPr/>
        </p:nvSpPr>
        <p:spPr>
          <a:xfrm>
            <a:off x="-12202541" y="-14543642"/>
            <a:ext cx="19278602" cy="19278602"/>
          </a:xfrm>
          <a:prstGeom prst="donut">
            <a:avLst>
              <a:gd name="adj" fmla="val 3568"/>
            </a:avLst>
          </a:prstGeom>
          <a:gradFill>
            <a:gsLst>
              <a:gs pos="0">
                <a:srgbClr val="08AEEA"/>
              </a:gs>
              <a:gs pos="100000">
                <a:srgbClr val="2AF598"/>
              </a:gs>
            </a:gsLst>
            <a:lin ang="2700000" scaled="0"/>
          </a:gradFill>
          <a:ln>
            <a:noFill/>
          </a:ln>
          <a:effectLst>
            <a:outerShdw blurRad="127000" dist="38100" dir="5400000" algn="t"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50" name="直接连接符 49"/>
          <p:cNvCxnSpPr/>
          <p:nvPr/>
        </p:nvCxnSpPr>
        <p:spPr>
          <a:xfrm>
            <a:off x="2536825" y="1554103"/>
            <a:ext cx="1981200" cy="0"/>
          </a:xfrm>
          <a:prstGeom prst="line">
            <a:avLst/>
          </a:prstGeom>
          <a:ln>
            <a:solidFill>
              <a:schemeClr val="tx1">
                <a:lumMod val="75000"/>
                <a:lumOff val="25000"/>
                <a:alpha val="20000"/>
              </a:schemeClr>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6729730" y="1684655"/>
            <a:ext cx="5060315" cy="4483100"/>
            <a:chOff x="10598" y="2653"/>
            <a:chExt cx="7969" cy="7060"/>
          </a:xfrm>
        </p:grpSpPr>
        <p:sp>
          <p:nvSpPr>
            <p:cNvPr id="35" name="文本框 34"/>
            <p:cNvSpPr txBox="1"/>
            <p:nvPr/>
          </p:nvSpPr>
          <p:spPr>
            <a:xfrm>
              <a:off x="10761" y="2653"/>
              <a:ext cx="7424" cy="919"/>
            </a:xfrm>
            <a:prstGeom prst="rect">
              <a:avLst/>
            </a:prstGeom>
            <a:noFill/>
          </p:spPr>
          <p:txBody>
            <a:bodyPr wrap="square" rtlCol="0">
              <a:spAutoFit/>
            </a:bodyPr>
            <a:lstStyle/>
            <a:p>
              <a:r>
                <a:rPr lang="zh-CN" sz="3200" b="1" dirty="0">
                  <a:solidFill>
                    <a:schemeClr val="accent1"/>
                  </a:solidFill>
                </a:rPr>
                <a:t>物联网应用的安全问题</a:t>
              </a:r>
              <a:endParaRPr lang="zh-CN" sz="3200" b="1" dirty="0">
                <a:solidFill>
                  <a:schemeClr val="accent1"/>
                </a:solidFill>
              </a:endParaRPr>
            </a:p>
          </p:txBody>
        </p:sp>
        <p:sp>
          <p:nvSpPr>
            <p:cNvPr id="36" name="文本框 35"/>
            <p:cNvSpPr txBox="1"/>
            <p:nvPr/>
          </p:nvSpPr>
          <p:spPr>
            <a:xfrm>
              <a:off x="10995" y="4300"/>
              <a:ext cx="6957" cy="3924"/>
            </a:xfrm>
            <a:prstGeom prst="rect">
              <a:avLst/>
            </a:prstGeom>
            <a:noFill/>
          </p:spPr>
          <p:txBody>
            <a:bodyPr wrap="square" rtlCol="0">
              <a:spAutoFit/>
            </a:bodyPr>
            <a:lstStyle/>
            <a:p>
              <a:pPr algn="l">
                <a:lnSpc>
                  <a:spcPct val="130000"/>
                </a:lnSpc>
              </a:pPr>
              <a:r>
                <a:rPr lang="zh-CN" altLang="en-US" sz="2000"/>
                <a:t>加密措施的不完善，导致出现安全隐患：</a:t>
              </a:r>
              <a:endParaRPr lang="zh-CN" altLang="en-US" sz="2000"/>
            </a:p>
            <a:p>
              <a:pPr algn="l">
                <a:lnSpc>
                  <a:spcPct val="130000"/>
                </a:lnSpc>
              </a:pPr>
              <a:r>
                <a:rPr lang="zh-CN" altLang="en-US" sz="2000"/>
                <a:t>普通的物联网主要包括个人的身份信息和银行卡等信息，这些个人信息很容易对一些诈骗集团产生诱惑力，从而引发诈骗活动，造成巨大损失。</a:t>
              </a:r>
              <a:endParaRPr lang="zh-CN" altLang="en-US" sz="2000"/>
            </a:p>
          </p:txBody>
        </p:sp>
        <p:cxnSp>
          <p:nvCxnSpPr>
            <p:cNvPr id="42" name="直接连接符 41"/>
            <p:cNvCxnSpPr/>
            <p:nvPr/>
          </p:nvCxnSpPr>
          <p:spPr>
            <a:xfrm>
              <a:off x="10598" y="3572"/>
              <a:ext cx="7750" cy="0"/>
            </a:xfrm>
            <a:prstGeom prst="line">
              <a:avLst/>
            </a:prstGeom>
            <a:ln>
              <a:solidFill>
                <a:schemeClr val="tx1">
                  <a:lumMod val="85000"/>
                  <a:lumOff val="15000"/>
                  <a:alpha val="4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10677" y="9690"/>
              <a:ext cx="7890" cy="23"/>
            </a:xfrm>
            <a:prstGeom prst="line">
              <a:avLst/>
            </a:prstGeom>
            <a:ln>
              <a:gradFill>
                <a:gsLst>
                  <a:gs pos="0">
                    <a:srgbClr val="08AEEA"/>
                  </a:gs>
                  <a:gs pos="100000">
                    <a:srgbClr val="29F3AF"/>
                  </a:gs>
                </a:gsLst>
                <a:lin ang="0" scaled="0"/>
              </a:gradFill>
            </a:ln>
          </p:spPr>
          <p:style>
            <a:lnRef idx="1">
              <a:schemeClr val="accent1"/>
            </a:lnRef>
            <a:fillRef idx="0">
              <a:schemeClr val="accent1"/>
            </a:fillRef>
            <a:effectRef idx="0">
              <a:schemeClr val="accent1"/>
            </a:effectRef>
            <a:fontRef idx="minor">
              <a:schemeClr val="tx1"/>
            </a:fontRef>
          </p:style>
        </p:cxnSp>
      </p:grpSp>
      <p:grpSp>
        <p:nvGrpSpPr>
          <p:cNvPr id="3" name="组合 2"/>
          <p:cNvGrpSpPr/>
          <p:nvPr/>
        </p:nvGrpSpPr>
        <p:grpSpPr>
          <a:xfrm>
            <a:off x="431800" y="679450"/>
            <a:ext cx="6191250" cy="5473700"/>
            <a:chOff x="680" y="1070"/>
            <a:chExt cx="9750" cy="8620"/>
          </a:xfrm>
        </p:grpSpPr>
        <p:sp>
          <p:nvSpPr>
            <p:cNvPr id="33" name="矩形: 圆角 32"/>
            <p:cNvSpPr/>
            <p:nvPr/>
          </p:nvSpPr>
          <p:spPr>
            <a:xfrm>
              <a:off x="680" y="1070"/>
              <a:ext cx="9750" cy="8620"/>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 name="文本框 33"/>
            <p:cNvSpPr txBox="1"/>
            <p:nvPr/>
          </p:nvSpPr>
          <p:spPr>
            <a:xfrm>
              <a:off x="2076" y="1430"/>
              <a:ext cx="6957" cy="1016"/>
            </a:xfrm>
            <a:prstGeom prst="rect">
              <a:avLst/>
            </a:prstGeom>
            <a:noFill/>
          </p:spPr>
          <p:txBody>
            <a:bodyPr wrap="square" rtlCol="0">
              <a:spAutoFit/>
            </a:bodyPr>
            <a:lstStyle/>
            <a:p>
              <a:pPr algn="ctr"/>
              <a:r>
                <a:rPr lang="zh-CN" sz="3600" dirty="0">
                  <a:gradFill>
                    <a:gsLst>
                      <a:gs pos="0">
                        <a:srgbClr val="08AEEA"/>
                      </a:gs>
                      <a:gs pos="100000">
                        <a:srgbClr val="2AF598"/>
                      </a:gs>
                    </a:gsLst>
                    <a:lin ang="5400000" scaled="0"/>
                  </a:gradFill>
                </a:rPr>
                <a:t>应用层</a:t>
              </a:r>
              <a:endParaRPr lang="zh-CN" sz="3600" dirty="0">
                <a:gradFill>
                  <a:gsLst>
                    <a:gs pos="0">
                      <a:srgbClr val="08AEEA"/>
                    </a:gs>
                    <a:gs pos="100000">
                      <a:srgbClr val="2AF598"/>
                    </a:gs>
                  </a:gsLst>
                  <a:lin ang="5400000" scaled="0"/>
                </a:gradFill>
              </a:endParaRPr>
            </a:p>
          </p:txBody>
        </p:sp>
        <p:pic>
          <p:nvPicPr>
            <p:cNvPr id="2" name="图片 1" descr="E:\学习\2018上\网络安全\图片\u=3692626224,3954524557&amp;fm=27&amp;gp=0.jpgu=3692626224,3954524557&amp;fm=27&amp;gp=0"/>
            <p:cNvPicPr>
              <a:picLocks noChangeAspect="1"/>
            </p:cNvPicPr>
            <p:nvPr/>
          </p:nvPicPr>
          <p:blipFill>
            <a:blip r:embed="rId1"/>
            <a:srcRect/>
            <a:stretch>
              <a:fillRect/>
            </a:stretch>
          </p:blipFill>
          <p:spPr>
            <a:xfrm>
              <a:off x="1502" y="2851"/>
              <a:ext cx="8105" cy="6484"/>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000" fill="hold"/>
                                        <p:tgtEl>
                                          <p:spTgt spid="37"/>
                                        </p:tgtEl>
                                        <p:attrNameLst>
                                          <p:attrName>ppt_x</p:attrName>
                                        </p:attrNameLst>
                                      </p:cBhvr>
                                      <p:tavLst>
                                        <p:tav tm="0">
                                          <p:val>
                                            <p:strVal val="0-#ppt_w/2"/>
                                          </p:val>
                                        </p:tav>
                                        <p:tav tm="100000">
                                          <p:val>
                                            <p:strVal val="#ppt_x"/>
                                          </p:val>
                                        </p:tav>
                                      </p:tavLst>
                                    </p:anim>
                                    <p:anim calcmode="lin" valueType="num">
                                      <p:cBhvr additive="base">
                                        <p:cTn id="8" dur="1000" fill="hold"/>
                                        <p:tgtEl>
                                          <p:spTgt spid="37"/>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50"/>
                                        </p:tgtEl>
                                        <p:attrNameLst>
                                          <p:attrName>style.visibility</p:attrName>
                                        </p:attrNameLst>
                                      </p:cBhvr>
                                      <p:to>
                                        <p:strVal val="visible"/>
                                      </p:to>
                                    </p:set>
                                    <p:animEffect transition="in" filter="wipe(left)">
                                      <p:cBhvr>
                                        <p:cTn id="12" dur="10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 空心 20"/>
          <p:cNvSpPr/>
          <p:nvPr/>
        </p:nvSpPr>
        <p:spPr>
          <a:xfrm>
            <a:off x="1247989" y="-1803400"/>
            <a:ext cx="19278602" cy="19278602"/>
          </a:xfrm>
          <a:prstGeom prst="donut">
            <a:avLst>
              <a:gd name="adj" fmla="val 3568"/>
            </a:avLst>
          </a:prstGeom>
          <a:gradFill>
            <a:gsLst>
              <a:gs pos="0">
                <a:srgbClr val="08AEEA"/>
              </a:gs>
              <a:gs pos="100000">
                <a:srgbClr val="2AF598"/>
              </a:gs>
            </a:gsLst>
            <a:lin ang="2700000" scaled="0"/>
          </a:gradFill>
          <a:ln>
            <a:noFill/>
          </a:ln>
          <a:effectLst>
            <a:outerShdw blurRad="127000" dist="38100" dir="5400000" algn="t"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矩形: 圆角 8"/>
          <p:cNvSpPr/>
          <p:nvPr/>
        </p:nvSpPr>
        <p:spPr>
          <a:xfrm>
            <a:off x="479424" y="692151"/>
            <a:ext cx="11233150" cy="5437188"/>
          </a:xfrm>
          <a:prstGeom prst="roundRect">
            <a:avLst>
              <a:gd name="adj" fmla="val 1840"/>
            </a:avLst>
          </a:prstGeom>
          <a:solidFill>
            <a:schemeClr val="bg1"/>
          </a:solidFill>
          <a:ln>
            <a:noFill/>
          </a:ln>
          <a:effectLst>
            <a:outerShdw blurRad="571500" dist="381000" dir="5400000" sx="95000" sy="95000" algn="t" rotWithShape="0">
              <a:srgbClr val="00206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graphicFrame>
        <p:nvGraphicFramePr>
          <p:cNvPr id="13" name="图表 12"/>
          <p:cNvGraphicFramePr/>
          <p:nvPr/>
        </p:nvGraphicFramePr>
        <p:xfrm>
          <a:off x="0" y="776476"/>
          <a:ext cx="12192000" cy="3868550"/>
        </p:xfrm>
        <a:graphic>
          <a:graphicData uri="http://schemas.openxmlformats.org/drawingml/2006/chart">
            <c:chart xmlns:c="http://schemas.openxmlformats.org/drawingml/2006/chart" xmlns:r="http://schemas.openxmlformats.org/officeDocument/2006/relationships" r:id="rId1"/>
          </a:graphicData>
        </a:graphic>
      </p:graphicFrame>
      <p:sp>
        <p:nvSpPr>
          <p:cNvPr id="5" name="文本框 4"/>
          <p:cNvSpPr txBox="1"/>
          <p:nvPr/>
        </p:nvSpPr>
        <p:spPr>
          <a:xfrm>
            <a:off x="1370324" y="4908272"/>
            <a:ext cx="4417764" cy="645160"/>
          </a:xfrm>
          <a:prstGeom prst="rect">
            <a:avLst/>
          </a:prstGeom>
          <a:noFill/>
        </p:spPr>
        <p:txBody>
          <a:bodyPr wrap="square" rtlCol="0">
            <a:spAutoFit/>
          </a:bodyPr>
          <a:lstStyle/>
          <a:p>
            <a:pPr algn="ctr"/>
            <a:r>
              <a:rPr lang="zh-CN" sz="3600" dirty="0">
                <a:solidFill>
                  <a:srgbClr val="08AEEA"/>
                </a:solidFill>
              </a:rPr>
              <a:t>控制及解决措施</a:t>
            </a:r>
            <a:endParaRPr lang="zh-CN" sz="3600" dirty="0">
              <a:solidFill>
                <a:srgbClr val="08AEEA"/>
              </a:solidFill>
            </a:endParaRPr>
          </a:p>
        </p:txBody>
      </p:sp>
      <p:sp>
        <p:nvSpPr>
          <p:cNvPr id="6" name="文本框 5"/>
          <p:cNvSpPr txBox="1"/>
          <p:nvPr/>
        </p:nvSpPr>
        <p:spPr>
          <a:xfrm>
            <a:off x="6095999" y="4645122"/>
            <a:ext cx="5024534" cy="810260"/>
          </a:xfrm>
          <a:prstGeom prst="rect">
            <a:avLst/>
          </a:prstGeom>
          <a:noFill/>
        </p:spPr>
        <p:txBody>
          <a:bodyPr wrap="square" rtlCol="0">
            <a:spAutoFit/>
          </a:bodyPr>
          <a:lstStyle/>
          <a:p>
            <a:pPr>
              <a:lnSpc>
                <a:spcPct val="130000"/>
              </a:lnSpc>
            </a:pPr>
            <a:r>
              <a:rPr lang="zh-CN" altLang="en-US" dirty="0">
                <a:solidFill>
                  <a:schemeClr val="tx1">
                    <a:lumMod val="50000"/>
                    <a:lumOff val="50000"/>
                  </a:schemeClr>
                </a:solidFill>
              </a:rPr>
              <a:t>目前物联网安全的控制措施一直在不断研究中，主要针对以上问题</a:t>
            </a:r>
            <a:r>
              <a:rPr lang="en-US" altLang="zh-CN" dirty="0">
                <a:solidFill>
                  <a:schemeClr val="tx1">
                    <a:lumMod val="50000"/>
                    <a:lumOff val="50000"/>
                  </a:schemeClr>
                </a:solidFill>
              </a:rPr>
              <a:t>“</a:t>
            </a:r>
            <a:r>
              <a:rPr lang="zh-CN" altLang="en-US" dirty="0">
                <a:solidFill>
                  <a:schemeClr val="tx1">
                    <a:lumMod val="50000"/>
                    <a:lumOff val="50000"/>
                  </a:schemeClr>
                </a:solidFill>
              </a:rPr>
              <a:t>对症下药</a:t>
            </a:r>
            <a:r>
              <a:rPr lang="en-US" altLang="zh-CN" dirty="0">
                <a:solidFill>
                  <a:schemeClr val="tx1">
                    <a:lumMod val="50000"/>
                    <a:lumOff val="50000"/>
                  </a:schemeClr>
                </a:solidFill>
              </a:rPr>
              <a:t>”</a:t>
            </a:r>
            <a:r>
              <a:rPr lang="zh-CN" altLang="en-US" dirty="0">
                <a:solidFill>
                  <a:schemeClr val="tx1">
                    <a:lumMod val="50000"/>
                    <a:lumOff val="50000"/>
                  </a:schemeClr>
                </a:solidFill>
              </a:rPr>
              <a:t>。</a:t>
            </a:r>
            <a:endParaRPr lang="zh-CN" altLang="en-US" dirty="0">
              <a:solidFill>
                <a:schemeClr val="tx1">
                  <a:lumMod val="50000"/>
                  <a:lumOff val="50000"/>
                </a:schemeClr>
              </a:solidFill>
            </a:endParaRPr>
          </a:p>
        </p:txBody>
      </p:sp>
      <p:cxnSp>
        <p:nvCxnSpPr>
          <p:cNvPr id="20" name="直接连接符 19"/>
          <p:cNvCxnSpPr/>
          <p:nvPr/>
        </p:nvCxnSpPr>
        <p:spPr>
          <a:xfrm>
            <a:off x="1071465" y="4191972"/>
            <a:ext cx="10049069" cy="0"/>
          </a:xfrm>
          <a:prstGeom prst="line">
            <a:avLst/>
          </a:prstGeom>
          <a:ln>
            <a:solidFill>
              <a:schemeClr val="tx1">
                <a:lumMod val="85000"/>
                <a:lumOff val="15000"/>
                <a:alpha val="40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969010" y="1277620"/>
            <a:ext cx="4075430" cy="521970"/>
          </a:xfrm>
          <a:prstGeom prst="rect">
            <a:avLst/>
          </a:prstGeom>
          <a:noFill/>
        </p:spPr>
        <p:txBody>
          <a:bodyPr wrap="square" rtlCol="0">
            <a:spAutoFit/>
          </a:bodyPr>
          <a:p>
            <a:r>
              <a:rPr lang="zh-CN" altLang="en-US" sz="2800">
                <a:solidFill>
                  <a:schemeClr val="accent2"/>
                </a:solidFill>
                <a:latin typeface="华文新魏" panose="02010800040101010101" charset="-122"/>
                <a:ea typeface="华文新魏" panose="02010800040101010101" charset="-122"/>
              </a:rPr>
              <a:t>完善感知点的安全问题</a:t>
            </a:r>
            <a:endParaRPr lang="zh-CN" altLang="en-US" sz="2800">
              <a:solidFill>
                <a:schemeClr val="accent2"/>
              </a:solidFill>
              <a:latin typeface="华文新魏" panose="02010800040101010101" charset="-122"/>
              <a:ea typeface="华文新魏" panose="02010800040101010101" charset="-122"/>
            </a:endParaRPr>
          </a:p>
        </p:txBody>
      </p:sp>
      <p:sp>
        <p:nvSpPr>
          <p:cNvPr id="3" name="文本框 2"/>
          <p:cNvSpPr txBox="1"/>
          <p:nvPr/>
        </p:nvSpPr>
        <p:spPr>
          <a:xfrm>
            <a:off x="5788025" y="1662430"/>
            <a:ext cx="4075430" cy="521970"/>
          </a:xfrm>
          <a:prstGeom prst="rect">
            <a:avLst/>
          </a:prstGeom>
          <a:noFill/>
        </p:spPr>
        <p:txBody>
          <a:bodyPr wrap="square" rtlCol="0">
            <a:spAutoFit/>
          </a:bodyPr>
          <a:p>
            <a:r>
              <a:rPr lang="zh-CN" altLang="en-US" sz="2800">
                <a:solidFill>
                  <a:schemeClr val="accent1"/>
                </a:solidFill>
                <a:latin typeface="华文新魏" panose="02010800040101010101" charset="-122"/>
                <a:ea typeface="华文新魏" panose="02010800040101010101" charset="-122"/>
              </a:rPr>
              <a:t>提高传输的安全性</a:t>
            </a:r>
            <a:endParaRPr lang="zh-CN" altLang="en-US" sz="2800">
              <a:solidFill>
                <a:schemeClr val="accent1"/>
              </a:solidFill>
              <a:latin typeface="华文新魏" panose="02010800040101010101" charset="-122"/>
              <a:ea typeface="华文新魏" panose="02010800040101010101" charset="-122"/>
            </a:endParaRPr>
          </a:p>
        </p:txBody>
      </p:sp>
      <p:sp>
        <p:nvSpPr>
          <p:cNvPr id="4" name="文本框 3"/>
          <p:cNvSpPr txBox="1"/>
          <p:nvPr/>
        </p:nvSpPr>
        <p:spPr>
          <a:xfrm>
            <a:off x="1793875" y="3463925"/>
            <a:ext cx="4417695" cy="521970"/>
          </a:xfrm>
          <a:prstGeom prst="rect">
            <a:avLst/>
          </a:prstGeom>
          <a:noFill/>
        </p:spPr>
        <p:txBody>
          <a:bodyPr wrap="square" rtlCol="0">
            <a:spAutoFit/>
          </a:bodyPr>
          <a:p>
            <a:r>
              <a:rPr lang="zh-CN" altLang="en-US" sz="2800">
                <a:solidFill>
                  <a:schemeClr val="bg2">
                    <a:lumMod val="50000"/>
                  </a:schemeClr>
                </a:solidFill>
                <a:latin typeface="华文新魏" panose="02010800040101010101" charset="-122"/>
                <a:ea typeface="华文新魏" panose="02010800040101010101" charset="-122"/>
              </a:rPr>
              <a:t>提高数据应用的安全管理</a:t>
            </a:r>
            <a:endParaRPr lang="zh-CN" altLang="en-US" sz="2800">
              <a:solidFill>
                <a:schemeClr val="bg2">
                  <a:lumMod val="50000"/>
                </a:schemeClr>
              </a:solidFill>
              <a:latin typeface="华文新魏" panose="02010800040101010101" charset="-122"/>
              <a:ea typeface="华文新魏" panose="02010800040101010101"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1000" fill="hold"/>
                                        <p:tgtEl>
                                          <p:spTgt spid="21"/>
                                        </p:tgtEl>
                                        <p:attrNameLst>
                                          <p:attrName>ppt_x</p:attrName>
                                        </p:attrNameLst>
                                      </p:cBhvr>
                                      <p:tavLst>
                                        <p:tav tm="0">
                                          <p:val>
                                            <p:strVal val="1+#ppt_w/2"/>
                                          </p:val>
                                        </p:tav>
                                        <p:tav tm="100000">
                                          <p:val>
                                            <p:strVal val="#ppt_x"/>
                                          </p:val>
                                        </p:tav>
                                      </p:tavLst>
                                    </p:anim>
                                    <p:anim calcmode="lin" valueType="num">
                                      <p:cBhvr additive="base">
                                        <p:cTn id="8" dur="1000" fill="hold"/>
                                        <p:tgtEl>
                                          <p:spTgt spid="21"/>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42"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left)">
                                      <p:cBhvr>
                                        <p:cTn id="19" dur="1000"/>
                                        <p:tgtEl>
                                          <p:spTgt spid="20"/>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par>
                          <p:cTn id="24" fill="hold">
                            <p:stCondLst>
                              <p:cond delay="1500"/>
                            </p:stCondLst>
                            <p:childTnLst>
                              <p:par>
                                <p:cTn id="25" presetID="22" presetClass="entr" presetSubtype="1"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ipe(up)">
                                      <p:cBhvr>
                                        <p:cTn id="2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9" grpId="0" animBg="1"/>
      <p:bldGraphic spid="13" grpId="0">
        <p:bldSub>
          <a:bldChart animBg="0" bld="series"/>
        </p:bldSub>
      </p:bldGraphic>
      <p:bldP spid="5"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394459" y="2875002"/>
            <a:ext cx="9403080" cy="1106805"/>
          </a:xfrm>
          <a:prstGeom prst="rect">
            <a:avLst/>
          </a:prstGeom>
          <a:noFill/>
        </p:spPr>
        <p:txBody>
          <a:bodyPr wrap="none" rtlCol="0">
            <a:spAutoFit/>
          </a:bodyPr>
          <a:lstStyle/>
          <a:p>
            <a:pPr algn="ctr"/>
            <a:r>
              <a:rPr lang="zh-CN" sz="6600" dirty="0">
                <a:solidFill>
                  <a:schemeClr val="tx1">
                    <a:lumMod val="85000"/>
                    <a:lumOff val="15000"/>
                  </a:schemeClr>
                </a:solidFill>
              </a:rPr>
              <a:t>物联网和智慧城市的内涵</a:t>
            </a:r>
            <a:endParaRPr lang="zh-CN" sz="6600" dirty="0">
              <a:solidFill>
                <a:schemeClr val="tx1">
                  <a:lumMod val="85000"/>
                  <a:lumOff val="15000"/>
                </a:schemeClr>
              </a:solidFill>
            </a:endParaRPr>
          </a:p>
        </p:txBody>
      </p:sp>
      <p:sp>
        <p:nvSpPr>
          <p:cNvPr id="3" name="文本框 2"/>
          <p:cNvSpPr txBox="1"/>
          <p:nvPr/>
        </p:nvSpPr>
        <p:spPr>
          <a:xfrm>
            <a:off x="4647281" y="-352540"/>
            <a:ext cx="2897437" cy="3154710"/>
          </a:xfrm>
          <a:prstGeom prst="rect">
            <a:avLst/>
          </a:prstGeom>
          <a:noFill/>
        </p:spPr>
        <p:txBody>
          <a:bodyPr wrap="square" rtlCol="0">
            <a:spAutoFit/>
          </a:bodyPr>
          <a:lstStyle/>
          <a:p>
            <a:pPr algn="ctr"/>
            <a:r>
              <a:rPr lang="en-US" altLang="zh-CN" sz="19900" dirty="0">
                <a:solidFill>
                  <a:schemeClr val="tx1">
                    <a:lumMod val="50000"/>
                    <a:lumOff val="50000"/>
                  </a:schemeClr>
                </a:solidFill>
              </a:rPr>
              <a:t>01</a:t>
            </a:r>
            <a:endParaRPr lang="zh-CN" altLang="en-US" sz="19900" dirty="0">
              <a:solidFill>
                <a:schemeClr val="tx1">
                  <a:lumMod val="50000"/>
                  <a:lumOff val="50000"/>
                </a:schemeClr>
              </a:solidFill>
            </a:endParaRPr>
          </a:p>
        </p:txBody>
      </p:sp>
      <p:sp>
        <p:nvSpPr>
          <p:cNvPr id="24" name="圆: 空心 23"/>
          <p:cNvSpPr/>
          <p:nvPr/>
        </p:nvSpPr>
        <p:spPr>
          <a:xfrm>
            <a:off x="2399792" y="-4821241"/>
            <a:ext cx="7400352" cy="7400352"/>
          </a:xfrm>
          <a:prstGeom prst="donut">
            <a:avLst>
              <a:gd name="adj" fmla="val 5729"/>
            </a:avLst>
          </a:prstGeom>
          <a:gradFill>
            <a:gsLst>
              <a:gs pos="0">
                <a:srgbClr val="08AEEA"/>
              </a:gs>
              <a:gs pos="100000">
                <a:srgbClr val="2AF598"/>
              </a:gs>
            </a:gsLst>
            <a:lin ang="2700000" scaled="0"/>
          </a:gradFill>
          <a:ln>
            <a:noFill/>
          </a:ln>
          <a:effectLst>
            <a:outerShdw blurRad="63500" dist="38100" dir="16200000" rotWithShape="0">
              <a:srgbClr val="18CAB5">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文本框 6"/>
          <p:cNvSpPr txBox="1"/>
          <p:nvPr/>
        </p:nvSpPr>
        <p:spPr>
          <a:xfrm>
            <a:off x="2395824" y="3982998"/>
            <a:ext cx="7400352" cy="810260"/>
          </a:xfrm>
          <a:prstGeom prst="rect">
            <a:avLst/>
          </a:prstGeom>
          <a:noFill/>
        </p:spPr>
        <p:txBody>
          <a:bodyPr wrap="square" rtlCol="0">
            <a:spAutoFit/>
          </a:bodyPr>
          <a:lstStyle/>
          <a:p>
            <a:pPr algn="ctr">
              <a:lnSpc>
                <a:spcPct val="130000"/>
              </a:lnSpc>
            </a:pPr>
            <a:r>
              <a:rPr lang="zh-CN" altLang="en-US" dirty="0">
                <a:solidFill>
                  <a:schemeClr val="tx1">
                    <a:lumMod val="50000"/>
                    <a:lumOff val="50000"/>
                  </a:schemeClr>
                </a:solidFill>
              </a:rPr>
              <a:t>主要介绍物联网和智慧城市各自的概念内涵，发展现状，应用举例以及他们之间存在的联系</a:t>
            </a:r>
            <a:endParaRPr lang="zh-CN" altLang="en-US" dirty="0">
              <a:solidFill>
                <a:schemeClr val="tx1">
                  <a:lumMod val="50000"/>
                  <a:lumOff val="50000"/>
                </a:schemeClr>
              </a:solidFill>
            </a:endParaRPr>
          </a:p>
        </p:txBody>
      </p:sp>
      <p:grpSp>
        <p:nvGrpSpPr>
          <p:cNvPr id="2" name="组合 1"/>
          <p:cNvGrpSpPr/>
          <p:nvPr/>
        </p:nvGrpSpPr>
        <p:grpSpPr>
          <a:xfrm>
            <a:off x="5219700" y="5895587"/>
            <a:ext cx="1752600" cy="452854"/>
            <a:chOff x="5219700" y="5895587"/>
            <a:chExt cx="1752600" cy="452854"/>
          </a:xfrm>
        </p:grpSpPr>
        <p:sp>
          <p:nvSpPr>
            <p:cNvPr id="9" name="矩形: 圆角 8"/>
            <p:cNvSpPr/>
            <p:nvPr/>
          </p:nvSpPr>
          <p:spPr>
            <a:xfrm>
              <a:off x="5219700" y="5895587"/>
              <a:ext cx="1752600" cy="452854"/>
            </a:xfrm>
            <a:prstGeom prst="roundRect">
              <a:avLst>
                <a:gd name="adj" fmla="val 50000"/>
              </a:avLst>
            </a:prstGeom>
            <a:noFill/>
            <a:ln>
              <a:gradFill>
                <a:gsLst>
                  <a:gs pos="0">
                    <a:srgbClr val="08AEEA"/>
                  </a:gs>
                  <a:gs pos="100000">
                    <a:srgbClr val="2AF598"/>
                  </a:gs>
                </a:gsLst>
                <a:lin ang="2700000" scaled="0"/>
              </a:gradFill>
            </a:ln>
            <a:effectLst>
              <a:outerShdw blurRad="317500" dist="114300" dir="5400000" sx="90000" sy="90000" algn="t" rotWithShape="0">
                <a:srgbClr val="21E3D2">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5462653" y="5937348"/>
              <a:ext cx="1266693" cy="369332"/>
            </a:xfrm>
            <a:prstGeom prst="rect">
              <a:avLst/>
            </a:prstGeom>
            <a:noFill/>
          </p:spPr>
          <p:txBody>
            <a:bodyPr wrap="none" rtlCol="0">
              <a:spAutoFit/>
            </a:bodyPr>
            <a:lstStyle/>
            <a:p>
              <a:pPr algn="ctr"/>
              <a:r>
                <a:rPr lang="en-US" altLang="zh-CN" dirty="0">
                  <a:gradFill>
                    <a:gsLst>
                      <a:gs pos="0">
                        <a:srgbClr val="08AEEA"/>
                      </a:gs>
                      <a:gs pos="100000">
                        <a:srgbClr val="2AF598"/>
                      </a:gs>
                    </a:gsLst>
                    <a:lin ang="2700000" scaled="0"/>
                  </a:gradFill>
                  <a:latin typeface="+mj-lt"/>
                  <a:ea typeface="+mj-ea"/>
                </a:rPr>
                <a:t>CONTINUE</a:t>
              </a:r>
              <a:endParaRPr lang="zh-CN" altLang="en-US" dirty="0">
                <a:gradFill>
                  <a:gsLst>
                    <a:gs pos="0">
                      <a:srgbClr val="08AEEA"/>
                    </a:gs>
                    <a:gs pos="100000">
                      <a:srgbClr val="2AF598"/>
                    </a:gs>
                  </a:gsLst>
                  <a:lin ang="2700000" scaled="0"/>
                </a:gradFill>
                <a:latin typeface="+mj-lt"/>
                <a:ea typeface="+mj-ea"/>
              </a:endParaRPr>
            </a:p>
          </p:txBody>
        </p:sp>
      </p:grpSp>
      <p:grpSp>
        <p:nvGrpSpPr>
          <p:cNvPr id="12" name="Group 4"/>
          <p:cNvGrpSpPr>
            <a:grpSpLocks noChangeAspect="1"/>
          </p:cNvGrpSpPr>
          <p:nvPr/>
        </p:nvGrpSpPr>
        <p:grpSpPr bwMode="auto">
          <a:xfrm>
            <a:off x="5812630" y="5043932"/>
            <a:ext cx="566738" cy="603250"/>
            <a:chOff x="5979" y="3076"/>
            <a:chExt cx="357" cy="380"/>
          </a:xfrm>
          <a:gradFill>
            <a:gsLst>
              <a:gs pos="0">
                <a:srgbClr val="08AEEA"/>
              </a:gs>
              <a:gs pos="100000">
                <a:srgbClr val="2AF598"/>
              </a:gs>
            </a:gsLst>
            <a:lin ang="2700000" scaled="0"/>
          </a:gradFill>
        </p:grpSpPr>
        <p:sp>
          <p:nvSpPr>
            <p:cNvPr id="14" name="Freeform 5"/>
            <p:cNvSpPr>
              <a:spLocks noEditPoints="1"/>
            </p:cNvSpPr>
            <p:nvPr/>
          </p:nvSpPr>
          <p:spPr bwMode="auto">
            <a:xfrm>
              <a:off x="6160" y="3243"/>
              <a:ext cx="28" cy="213"/>
            </a:xfrm>
            <a:custGeom>
              <a:avLst/>
              <a:gdLst>
                <a:gd name="T0" fmla="*/ 3 w 15"/>
                <a:gd name="T1" fmla="*/ 1 h 106"/>
                <a:gd name="T2" fmla="*/ 0 w 15"/>
                <a:gd name="T3" fmla="*/ 4 h 106"/>
                <a:gd name="T4" fmla="*/ 7 w 15"/>
                <a:gd name="T5" fmla="*/ 103 h 106"/>
                <a:gd name="T6" fmla="*/ 10 w 15"/>
                <a:gd name="T7" fmla="*/ 106 h 106"/>
                <a:gd name="T8" fmla="*/ 10 w 15"/>
                <a:gd name="T9" fmla="*/ 106 h 106"/>
                <a:gd name="T10" fmla="*/ 13 w 15"/>
                <a:gd name="T11" fmla="*/ 103 h 106"/>
                <a:gd name="T12" fmla="*/ 7 w 15"/>
                <a:gd name="T13" fmla="*/ 3 h 106"/>
                <a:gd name="T14" fmla="*/ 3 w 15"/>
                <a:gd name="T15" fmla="*/ 1 h 106"/>
                <a:gd name="T16" fmla="*/ 3 w 15"/>
                <a:gd name="T17" fmla="*/ 1 h 106"/>
                <a:gd name="T18" fmla="*/ 3 w 15"/>
                <a:gd name="T19" fmla="*/ 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 h="106">
                  <a:moveTo>
                    <a:pt x="3" y="1"/>
                  </a:moveTo>
                  <a:cubicBezTo>
                    <a:pt x="1" y="1"/>
                    <a:pt x="0" y="3"/>
                    <a:pt x="0" y="4"/>
                  </a:cubicBezTo>
                  <a:cubicBezTo>
                    <a:pt x="0" y="5"/>
                    <a:pt x="9" y="35"/>
                    <a:pt x="7" y="103"/>
                  </a:cubicBezTo>
                  <a:cubicBezTo>
                    <a:pt x="7" y="104"/>
                    <a:pt x="8" y="106"/>
                    <a:pt x="10" y="106"/>
                  </a:cubicBezTo>
                  <a:cubicBezTo>
                    <a:pt x="10" y="106"/>
                    <a:pt x="10" y="106"/>
                    <a:pt x="10" y="106"/>
                  </a:cubicBezTo>
                  <a:cubicBezTo>
                    <a:pt x="12" y="106"/>
                    <a:pt x="13" y="105"/>
                    <a:pt x="13" y="103"/>
                  </a:cubicBezTo>
                  <a:cubicBezTo>
                    <a:pt x="15" y="34"/>
                    <a:pt x="7" y="4"/>
                    <a:pt x="7" y="3"/>
                  </a:cubicBezTo>
                  <a:cubicBezTo>
                    <a:pt x="6" y="1"/>
                    <a:pt x="4" y="0"/>
                    <a:pt x="3" y="1"/>
                  </a:cubicBezTo>
                  <a:close/>
                  <a:moveTo>
                    <a:pt x="3" y="1"/>
                  </a:moveTo>
                  <a:cubicBezTo>
                    <a:pt x="3" y="1"/>
                    <a:pt x="3" y="1"/>
                    <a:pt x="3" y="1"/>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6"/>
            <p:cNvSpPr>
              <a:spLocks noEditPoints="1"/>
            </p:cNvSpPr>
            <p:nvPr/>
          </p:nvSpPr>
          <p:spPr bwMode="auto">
            <a:xfrm>
              <a:off x="6068" y="3076"/>
              <a:ext cx="268" cy="213"/>
            </a:xfrm>
            <a:custGeom>
              <a:avLst/>
              <a:gdLst>
                <a:gd name="T0" fmla="*/ 131 w 141"/>
                <a:gd name="T1" fmla="*/ 53 h 106"/>
                <a:gd name="T2" fmla="*/ 51 w 141"/>
                <a:gd name="T3" fmla="*/ 0 h 106"/>
                <a:gd name="T4" fmla="*/ 18 w 141"/>
                <a:gd name="T5" fmla="*/ 7 h 106"/>
                <a:gd name="T6" fmla="*/ 2 w 141"/>
                <a:gd name="T7" fmla="*/ 16 h 106"/>
                <a:gd name="T8" fmla="*/ 1 w 141"/>
                <a:gd name="T9" fmla="*/ 20 h 106"/>
                <a:gd name="T10" fmla="*/ 5 w 141"/>
                <a:gd name="T11" fmla="*/ 21 h 106"/>
                <a:gd name="T12" fmla="*/ 21 w 141"/>
                <a:gd name="T13" fmla="*/ 13 h 106"/>
                <a:gd name="T14" fmla="*/ 51 w 141"/>
                <a:gd name="T15" fmla="*/ 7 h 106"/>
                <a:gd name="T16" fmla="*/ 125 w 141"/>
                <a:gd name="T17" fmla="*/ 55 h 106"/>
                <a:gd name="T18" fmla="*/ 134 w 141"/>
                <a:gd name="T19" fmla="*/ 103 h 106"/>
                <a:gd name="T20" fmla="*/ 138 w 141"/>
                <a:gd name="T21" fmla="*/ 106 h 106"/>
                <a:gd name="T22" fmla="*/ 138 w 141"/>
                <a:gd name="T23" fmla="*/ 106 h 106"/>
                <a:gd name="T24" fmla="*/ 141 w 141"/>
                <a:gd name="T25" fmla="*/ 102 h 106"/>
                <a:gd name="T26" fmla="*/ 131 w 141"/>
                <a:gd name="T27" fmla="*/ 53 h 106"/>
                <a:gd name="T28" fmla="*/ 131 w 141"/>
                <a:gd name="T29" fmla="*/ 53 h 106"/>
                <a:gd name="T30" fmla="*/ 131 w 141"/>
                <a:gd name="T31" fmla="*/ 5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1" h="106">
                  <a:moveTo>
                    <a:pt x="131" y="53"/>
                  </a:moveTo>
                  <a:cubicBezTo>
                    <a:pt x="117" y="21"/>
                    <a:pt x="86" y="0"/>
                    <a:pt x="51" y="0"/>
                  </a:cubicBezTo>
                  <a:cubicBezTo>
                    <a:pt x="40" y="0"/>
                    <a:pt x="29" y="2"/>
                    <a:pt x="18" y="7"/>
                  </a:cubicBezTo>
                  <a:cubicBezTo>
                    <a:pt x="12" y="9"/>
                    <a:pt x="7" y="12"/>
                    <a:pt x="2" y="16"/>
                  </a:cubicBezTo>
                  <a:cubicBezTo>
                    <a:pt x="0" y="16"/>
                    <a:pt x="0" y="18"/>
                    <a:pt x="1" y="20"/>
                  </a:cubicBezTo>
                  <a:cubicBezTo>
                    <a:pt x="2" y="21"/>
                    <a:pt x="4" y="22"/>
                    <a:pt x="5" y="21"/>
                  </a:cubicBezTo>
                  <a:cubicBezTo>
                    <a:pt x="10" y="18"/>
                    <a:pt x="15" y="15"/>
                    <a:pt x="21" y="13"/>
                  </a:cubicBezTo>
                  <a:cubicBezTo>
                    <a:pt x="30" y="9"/>
                    <a:pt x="41" y="7"/>
                    <a:pt x="51" y="7"/>
                  </a:cubicBezTo>
                  <a:cubicBezTo>
                    <a:pt x="84" y="7"/>
                    <a:pt x="113" y="26"/>
                    <a:pt x="125" y="55"/>
                  </a:cubicBezTo>
                  <a:cubicBezTo>
                    <a:pt x="130" y="68"/>
                    <a:pt x="133" y="90"/>
                    <a:pt x="134" y="103"/>
                  </a:cubicBezTo>
                  <a:cubicBezTo>
                    <a:pt x="135" y="105"/>
                    <a:pt x="136" y="106"/>
                    <a:pt x="138" y="106"/>
                  </a:cubicBezTo>
                  <a:cubicBezTo>
                    <a:pt x="138" y="106"/>
                    <a:pt x="138" y="106"/>
                    <a:pt x="138" y="106"/>
                  </a:cubicBezTo>
                  <a:cubicBezTo>
                    <a:pt x="140" y="106"/>
                    <a:pt x="141" y="104"/>
                    <a:pt x="141" y="102"/>
                  </a:cubicBezTo>
                  <a:cubicBezTo>
                    <a:pt x="139" y="87"/>
                    <a:pt x="136" y="65"/>
                    <a:pt x="131" y="53"/>
                  </a:cubicBezTo>
                  <a:close/>
                  <a:moveTo>
                    <a:pt x="131" y="53"/>
                  </a:moveTo>
                  <a:cubicBezTo>
                    <a:pt x="131" y="53"/>
                    <a:pt x="131" y="53"/>
                    <a:pt x="131" y="5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7"/>
            <p:cNvSpPr>
              <a:spLocks noEditPoints="1"/>
            </p:cNvSpPr>
            <p:nvPr/>
          </p:nvSpPr>
          <p:spPr bwMode="auto">
            <a:xfrm>
              <a:off x="5979" y="3126"/>
              <a:ext cx="76" cy="213"/>
            </a:xfrm>
            <a:custGeom>
              <a:avLst/>
              <a:gdLst>
                <a:gd name="T0" fmla="*/ 39 w 40"/>
                <a:gd name="T1" fmla="*/ 6 h 106"/>
                <a:gd name="T2" fmla="*/ 39 w 40"/>
                <a:gd name="T3" fmla="*/ 2 h 106"/>
                <a:gd name="T4" fmla="*/ 35 w 40"/>
                <a:gd name="T5" fmla="*/ 2 h 106"/>
                <a:gd name="T6" fmla="*/ 16 w 40"/>
                <a:gd name="T7" fmla="*/ 104 h 106"/>
                <a:gd name="T8" fmla="*/ 19 w 40"/>
                <a:gd name="T9" fmla="*/ 106 h 106"/>
                <a:gd name="T10" fmla="*/ 20 w 40"/>
                <a:gd name="T11" fmla="*/ 106 h 106"/>
                <a:gd name="T12" fmla="*/ 23 w 40"/>
                <a:gd name="T13" fmla="*/ 102 h 106"/>
                <a:gd name="T14" fmla="*/ 39 w 40"/>
                <a:gd name="T15" fmla="*/ 6 h 106"/>
                <a:gd name="T16" fmla="*/ 39 w 40"/>
                <a:gd name="T17" fmla="*/ 6 h 106"/>
                <a:gd name="T18" fmla="*/ 39 w 40"/>
                <a:gd name="T19" fmla="*/ 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106">
                  <a:moveTo>
                    <a:pt x="39" y="6"/>
                  </a:moveTo>
                  <a:cubicBezTo>
                    <a:pt x="40" y="5"/>
                    <a:pt x="40" y="3"/>
                    <a:pt x="39" y="2"/>
                  </a:cubicBezTo>
                  <a:cubicBezTo>
                    <a:pt x="38" y="0"/>
                    <a:pt x="36" y="0"/>
                    <a:pt x="35" y="2"/>
                  </a:cubicBezTo>
                  <a:cubicBezTo>
                    <a:pt x="17" y="19"/>
                    <a:pt x="0" y="50"/>
                    <a:pt x="16" y="104"/>
                  </a:cubicBezTo>
                  <a:cubicBezTo>
                    <a:pt x="17" y="105"/>
                    <a:pt x="18" y="106"/>
                    <a:pt x="19" y="106"/>
                  </a:cubicBezTo>
                  <a:cubicBezTo>
                    <a:pt x="20" y="106"/>
                    <a:pt x="20" y="106"/>
                    <a:pt x="20" y="106"/>
                  </a:cubicBezTo>
                  <a:cubicBezTo>
                    <a:pt x="22" y="106"/>
                    <a:pt x="23" y="104"/>
                    <a:pt x="23" y="102"/>
                  </a:cubicBezTo>
                  <a:cubicBezTo>
                    <a:pt x="11" y="62"/>
                    <a:pt x="16" y="29"/>
                    <a:pt x="39" y="6"/>
                  </a:cubicBezTo>
                  <a:close/>
                  <a:moveTo>
                    <a:pt x="39" y="6"/>
                  </a:moveTo>
                  <a:cubicBezTo>
                    <a:pt x="39" y="6"/>
                    <a:pt x="39" y="6"/>
                    <a:pt x="39"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8"/>
            <p:cNvSpPr>
              <a:spLocks noEditPoints="1"/>
            </p:cNvSpPr>
            <p:nvPr/>
          </p:nvSpPr>
          <p:spPr bwMode="auto">
            <a:xfrm>
              <a:off x="6025" y="3114"/>
              <a:ext cx="277" cy="290"/>
            </a:xfrm>
            <a:custGeom>
              <a:avLst/>
              <a:gdLst>
                <a:gd name="T0" fmla="*/ 77 w 146"/>
                <a:gd name="T1" fmla="*/ 0 h 144"/>
                <a:gd name="T2" fmla="*/ 49 w 146"/>
                <a:gd name="T3" fmla="*/ 6 h 144"/>
                <a:gd name="T4" fmla="*/ 10 w 146"/>
                <a:gd name="T5" fmla="*/ 86 h 144"/>
                <a:gd name="T6" fmla="*/ 12 w 146"/>
                <a:gd name="T7" fmla="*/ 96 h 144"/>
                <a:gd name="T8" fmla="*/ 13 w 146"/>
                <a:gd name="T9" fmla="*/ 141 h 144"/>
                <a:gd name="T10" fmla="*/ 17 w 146"/>
                <a:gd name="T11" fmla="*/ 144 h 144"/>
                <a:gd name="T12" fmla="*/ 20 w 146"/>
                <a:gd name="T13" fmla="*/ 141 h 144"/>
                <a:gd name="T14" fmla="*/ 18 w 146"/>
                <a:gd name="T15" fmla="*/ 95 h 144"/>
                <a:gd name="T16" fmla="*/ 16 w 146"/>
                <a:gd name="T17" fmla="*/ 84 h 144"/>
                <a:gd name="T18" fmla="*/ 51 w 146"/>
                <a:gd name="T19" fmla="*/ 11 h 144"/>
                <a:gd name="T20" fmla="*/ 77 w 146"/>
                <a:gd name="T21" fmla="*/ 7 h 144"/>
                <a:gd name="T22" fmla="*/ 133 w 146"/>
                <a:gd name="T23" fmla="*/ 51 h 144"/>
                <a:gd name="T24" fmla="*/ 139 w 146"/>
                <a:gd name="T25" fmla="*/ 135 h 144"/>
                <a:gd name="T26" fmla="*/ 142 w 146"/>
                <a:gd name="T27" fmla="*/ 138 h 144"/>
                <a:gd name="T28" fmla="*/ 145 w 146"/>
                <a:gd name="T29" fmla="*/ 135 h 144"/>
                <a:gd name="T30" fmla="*/ 139 w 146"/>
                <a:gd name="T31" fmla="*/ 49 h 144"/>
                <a:gd name="T32" fmla="*/ 77 w 146"/>
                <a:gd name="T33" fmla="*/ 0 h 144"/>
                <a:gd name="T34" fmla="*/ 77 w 146"/>
                <a:gd name="T35" fmla="*/ 0 h 144"/>
                <a:gd name="T36" fmla="*/ 77 w 146"/>
                <a:gd name="T37"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6" h="144">
                  <a:moveTo>
                    <a:pt x="77" y="0"/>
                  </a:moveTo>
                  <a:cubicBezTo>
                    <a:pt x="67" y="0"/>
                    <a:pt x="58" y="2"/>
                    <a:pt x="49" y="6"/>
                  </a:cubicBezTo>
                  <a:cubicBezTo>
                    <a:pt x="17" y="19"/>
                    <a:pt x="0" y="53"/>
                    <a:pt x="10" y="86"/>
                  </a:cubicBezTo>
                  <a:cubicBezTo>
                    <a:pt x="11" y="89"/>
                    <a:pt x="12" y="93"/>
                    <a:pt x="12" y="96"/>
                  </a:cubicBezTo>
                  <a:cubicBezTo>
                    <a:pt x="13" y="104"/>
                    <a:pt x="13" y="118"/>
                    <a:pt x="13" y="141"/>
                  </a:cubicBezTo>
                  <a:cubicBezTo>
                    <a:pt x="13" y="143"/>
                    <a:pt x="15" y="144"/>
                    <a:pt x="17" y="144"/>
                  </a:cubicBezTo>
                  <a:cubicBezTo>
                    <a:pt x="18" y="144"/>
                    <a:pt x="20" y="143"/>
                    <a:pt x="20" y="141"/>
                  </a:cubicBezTo>
                  <a:cubicBezTo>
                    <a:pt x="20" y="117"/>
                    <a:pt x="20" y="103"/>
                    <a:pt x="18" y="95"/>
                  </a:cubicBezTo>
                  <a:cubicBezTo>
                    <a:pt x="18" y="91"/>
                    <a:pt x="17" y="88"/>
                    <a:pt x="16" y="84"/>
                  </a:cubicBezTo>
                  <a:cubicBezTo>
                    <a:pt x="8" y="55"/>
                    <a:pt x="23" y="23"/>
                    <a:pt x="51" y="11"/>
                  </a:cubicBezTo>
                  <a:cubicBezTo>
                    <a:pt x="59" y="8"/>
                    <a:pt x="68" y="7"/>
                    <a:pt x="77" y="7"/>
                  </a:cubicBezTo>
                  <a:cubicBezTo>
                    <a:pt x="99" y="8"/>
                    <a:pt x="125" y="28"/>
                    <a:pt x="133" y="51"/>
                  </a:cubicBezTo>
                  <a:cubicBezTo>
                    <a:pt x="140" y="70"/>
                    <a:pt x="140" y="104"/>
                    <a:pt x="139" y="135"/>
                  </a:cubicBezTo>
                  <a:cubicBezTo>
                    <a:pt x="139" y="136"/>
                    <a:pt x="140" y="138"/>
                    <a:pt x="142" y="138"/>
                  </a:cubicBezTo>
                  <a:cubicBezTo>
                    <a:pt x="144" y="138"/>
                    <a:pt x="145" y="137"/>
                    <a:pt x="145" y="135"/>
                  </a:cubicBezTo>
                  <a:cubicBezTo>
                    <a:pt x="146" y="104"/>
                    <a:pt x="146" y="69"/>
                    <a:pt x="139" y="49"/>
                  </a:cubicBezTo>
                  <a:cubicBezTo>
                    <a:pt x="130" y="23"/>
                    <a:pt x="102" y="1"/>
                    <a:pt x="77" y="0"/>
                  </a:cubicBezTo>
                  <a:close/>
                  <a:moveTo>
                    <a:pt x="77" y="0"/>
                  </a:moveTo>
                  <a:cubicBezTo>
                    <a:pt x="77" y="0"/>
                    <a:pt x="77" y="0"/>
                    <a:pt x="77"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9"/>
            <p:cNvSpPr>
              <a:spLocks noEditPoints="1"/>
            </p:cNvSpPr>
            <p:nvPr/>
          </p:nvSpPr>
          <p:spPr bwMode="auto">
            <a:xfrm>
              <a:off x="6141" y="3154"/>
              <a:ext cx="125" cy="270"/>
            </a:xfrm>
            <a:custGeom>
              <a:avLst/>
              <a:gdLst>
                <a:gd name="T0" fmla="*/ 13 w 66"/>
                <a:gd name="T1" fmla="*/ 0 h 134"/>
                <a:gd name="T2" fmla="*/ 3 w 66"/>
                <a:gd name="T3" fmla="*/ 1 h 134"/>
                <a:gd name="T4" fmla="*/ 1 w 66"/>
                <a:gd name="T5" fmla="*/ 5 h 134"/>
                <a:gd name="T6" fmla="*/ 5 w 66"/>
                <a:gd name="T7" fmla="*/ 7 h 134"/>
                <a:gd name="T8" fmla="*/ 13 w 66"/>
                <a:gd name="T9" fmla="*/ 6 h 134"/>
                <a:gd name="T10" fmla="*/ 52 w 66"/>
                <a:gd name="T11" fmla="*/ 31 h 134"/>
                <a:gd name="T12" fmla="*/ 58 w 66"/>
                <a:gd name="T13" fmla="*/ 131 h 134"/>
                <a:gd name="T14" fmla="*/ 61 w 66"/>
                <a:gd name="T15" fmla="*/ 134 h 134"/>
                <a:gd name="T16" fmla="*/ 61 w 66"/>
                <a:gd name="T17" fmla="*/ 134 h 134"/>
                <a:gd name="T18" fmla="*/ 65 w 66"/>
                <a:gd name="T19" fmla="*/ 131 h 134"/>
                <a:gd name="T20" fmla="*/ 58 w 66"/>
                <a:gd name="T21" fmla="*/ 29 h 134"/>
                <a:gd name="T22" fmla="*/ 13 w 66"/>
                <a:gd name="T23" fmla="*/ 0 h 134"/>
                <a:gd name="T24" fmla="*/ 13 w 66"/>
                <a:gd name="T25" fmla="*/ 0 h 134"/>
                <a:gd name="T26" fmla="*/ 13 w 66"/>
                <a:gd name="T27" fmla="*/ 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6" h="134">
                  <a:moveTo>
                    <a:pt x="13" y="0"/>
                  </a:moveTo>
                  <a:cubicBezTo>
                    <a:pt x="10" y="0"/>
                    <a:pt x="6" y="0"/>
                    <a:pt x="3" y="1"/>
                  </a:cubicBezTo>
                  <a:cubicBezTo>
                    <a:pt x="1" y="1"/>
                    <a:pt x="0" y="3"/>
                    <a:pt x="1" y="5"/>
                  </a:cubicBezTo>
                  <a:cubicBezTo>
                    <a:pt x="1" y="6"/>
                    <a:pt x="3" y="7"/>
                    <a:pt x="5" y="7"/>
                  </a:cubicBezTo>
                  <a:cubicBezTo>
                    <a:pt x="7" y="6"/>
                    <a:pt x="10" y="6"/>
                    <a:pt x="13" y="6"/>
                  </a:cubicBezTo>
                  <a:cubicBezTo>
                    <a:pt x="30" y="6"/>
                    <a:pt x="45" y="16"/>
                    <a:pt x="52" y="31"/>
                  </a:cubicBezTo>
                  <a:cubicBezTo>
                    <a:pt x="60" y="50"/>
                    <a:pt x="60" y="79"/>
                    <a:pt x="58" y="131"/>
                  </a:cubicBezTo>
                  <a:cubicBezTo>
                    <a:pt x="58" y="132"/>
                    <a:pt x="60" y="134"/>
                    <a:pt x="61" y="134"/>
                  </a:cubicBezTo>
                  <a:cubicBezTo>
                    <a:pt x="61" y="134"/>
                    <a:pt x="61" y="134"/>
                    <a:pt x="61" y="134"/>
                  </a:cubicBezTo>
                  <a:cubicBezTo>
                    <a:pt x="63" y="134"/>
                    <a:pt x="65" y="133"/>
                    <a:pt x="65" y="131"/>
                  </a:cubicBezTo>
                  <a:cubicBezTo>
                    <a:pt x="66" y="77"/>
                    <a:pt x="66" y="48"/>
                    <a:pt x="58" y="29"/>
                  </a:cubicBezTo>
                  <a:cubicBezTo>
                    <a:pt x="50" y="11"/>
                    <a:pt x="33" y="0"/>
                    <a:pt x="13" y="0"/>
                  </a:cubicBezTo>
                  <a:close/>
                  <a:moveTo>
                    <a:pt x="13" y="0"/>
                  </a:moveTo>
                  <a:cubicBezTo>
                    <a:pt x="13" y="0"/>
                    <a:pt x="13" y="0"/>
                    <a:pt x="1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10"/>
            <p:cNvSpPr>
              <a:spLocks noEditPoints="1"/>
            </p:cNvSpPr>
            <p:nvPr/>
          </p:nvSpPr>
          <p:spPr bwMode="auto">
            <a:xfrm>
              <a:off x="6068" y="3169"/>
              <a:ext cx="55" cy="243"/>
            </a:xfrm>
            <a:custGeom>
              <a:avLst/>
              <a:gdLst>
                <a:gd name="T0" fmla="*/ 28 w 29"/>
                <a:gd name="T1" fmla="*/ 6 h 121"/>
                <a:gd name="T2" fmla="*/ 28 w 29"/>
                <a:gd name="T3" fmla="*/ 2 h 121"/>
                <a:gd name="T4" fmla="*/ 24 w 29"/>
                <a:gd name="T5" fmla="*/ 1 h 121"/>
                <a:gd name="T6" fmla="*/ 6 w 29"/>
                <a:gd name="T7" fmla="*/ 57 h 121"/>
                <a:gd name="T8" fmla="*/ 13 w 29"/>
                <a:gd name="T9" fmla="*/ 117 h 121"/>
                <a:gd name="T10" fmla="*/ 16 w 29"/>
                <a:gd name="T11" fmla="*/ 121 h 121"/>
                <a:gd name="T12" fmla="*/ 19 w 29"/>
                <a:gd name="T13" fmla="*/ 117 h 121"/>
                <a:gd name="T14" fmla="*/ 12 w 29"/>
                <a:gd name="T15" fmla="*/ 55 h 121"/>
                <a:gd name="T16" fmla="*/ 28 w 29"/>
                <a:gd name="T17" fmla="*/ 6 h 121"/>
                <a:gd name="T18" fmla="*/ 28 w 29"/>
                <a:gd name="T19" fmla="*/ 6 h 121"/>
                <a:gd name="T20" fmla="*/ 28 w 29"/>
                <a:gd name="T21" fmla="*/ 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121">
                  <a:moveTo>
                    <a:pt x="28" y="6"/>
                  </a:moveTo>
                  <a:cubicBezTo>
                    <a:pt x="29" y="5"/>
                    <a:pt x="29" y="3"/>
                    <a:pt x="28" y="2"/>
                  </a:cubicBezTo>
                  <a:cubicBezTo>
                    <a:pt x="27" y="1"/>
                    <a:pt x="25" y="0"/>
                    <a:pt x="24" y="1"/>
                  </a:cubicBezTo>
                  <a:cubicBezTo>
                    <a:pt x="7" y="13"/>
                    <a:pt x="0" y="35"/>
                    <a:pt x="6" y="57"/>
                  </a:cubicBezTo>
                  <a:cubicBezTo>
                    <a:pt x="6" y="57"/>
                    <a:pt x="13" y="80"/>
                    <a:pt x="13" y="117"/>
                  </a:cubicBezTo>
                  <a:cubicBezTo>
                    <a:pt x="13" y="119"/>
                    <a:pt x="14" y="121"/>
                    <a:pt x="16" y="121"/>
                  </a:cubicBezTo>
                  <a:cubicBezTo>
                    <a:pt x="18" y="121"/>
                    <a:pt x="19" y="119"/>
                    <a:pt x="19" y="117"/>
                  </a:cubicBezTo>
                  <a:cubicBezTo>
                    <a:pt x="19" y="80"/>
                    <a:pt x="13" y="56"/>
                    <a:pt x="12" y="55"/>
                  </a:cubicBezTo>
                  <a:cubicBezTo>
                    <a:pt x="7" y="36"/>
                    <a:pt x="13" y="17"/>
                    <a:pt x="28" y="6"/>
                  </a:cubicBezTo>
                  <a:close/>
                  <a:moveTo>
                    <a:pt x="28" y="6"/>
                  </a:moveTo>
                  <a:cubicBezTo>
                    <a:pt x="28" y="6"/>
                    <a:pt x="28" y="6"/>
                    <a:pt x="28" y="6"/>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1"/>
            <p:cNvSpPr>
              <a:spLocks noEditPoints="1"/>
            </p:cNvSpPr>
            <p:nvPr/>
          </p:nvSpPr>
          <p:spPr bwMode="auto">
            <a:xfrm>
              <a:off x="6215" y="3380"/>
              <a:ext cx="13" cy="64"/>
            </a:xfrm>
            <a:custGeom>
              <a:avLst/>
              <a:gdLst>
                <a:gd name="T0" fmla="*/ 6 w 7"/>
                <a:gd name="T1" fmla="*/ 3 h 32"/>
                <a:gd name="T2" fmla="*/ 3 w 7"/>
                <a:gd name="T3" fmla="*/ 0 h 32"/>
                <a:gd name="T4" fmla="*/ 3 w 7"/>
                <a:gd name="T5" fmla="*/ 0 h 32"/>
                <a:gd name="T6" fmla="*/ 0 w 7"/>
                <a:gd name="T7" fmla="*/ 3 h 32"/>
                <a:gd name="T8" fmla="*/ 0 w 7"/>
                <a:gd name="T9" fmla="*/ 13 h 32"/>
                <a:gd name="T10" fmla="*/ 0 w 7"/>
                <a:gd name="T11" fmla="*/ 28 h 32"/>
                <a:gd name="T12" fmla="*/ 3 w 7"/>
                <a:gd name="T13" fmla="*/ 32 h 32"/>
                <a:gd name="T14" fmla="*/ 3 w 7"/>
                <a:gd name="T15" fmla="*/ 32 h 32"/>
                <a:gd name="T16" fmla="*/ 6 w 7"/>
                <a:gd name="T17" fmla="*/ 29 h 32"/>
                <a:gd name="T18" fmla="*/ 6 w 7"/>
                <a:gd name="T19" fmla="*/ 12 h 32"/>
                <a:gd name="T20" fmla="*/ 6 w 7"/>
                <a:gd name="T21" fmla="*/ 3 h 32"/>
                <a:gd name="T22" fmla="*/ 6 w 7"/>
                <a:gd name="T23" fmla="*/ 3 h 32"/>
                <a:gd name="T24" fmla="*/ 6 w 7"/>
                <a:gd name="T25" fmla="*/ 3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32">
                  <a:moveTo>
                    <a:pt x="6" y="3"/>
                  </a:moveTo>
                  <a:cubicBezTo>
                    <a:pt x="6" y="1"/>
                    <a:pt x="5" y="0"/>
                    <a:pt x="3" y="0"/>
                  </a:cubicBezTo>
                  <a:cubicBezTo>
                    <a:pt x="3" y="0"/>
                    <a:pt x="3" y="0"/>
                    <a:pt x="3" y="0"/>
                  </a:cubicBezTo>
                  <a:cubicBezTo>
                    <a:pt x="1" y="0"/>
                    <a:pt x="0" y="1"/>
                    <a:pt x="0" y="3"/>
                  </a:cubicBezTo>
                  <a:cubicBezTo>
                    <a:pt x="0" y="5"/>
                    <a:pt x="0" y="9"/>
                    <a:pt x="0" y="13"/>
                  </a:cubicBezTo>
                  <a:cubicBezTo>
                    <a:pt x="0" y="18"/>
                    <a:pt x="0" y="24"/>
                    <a:pt x="0" y="28"/>
                  </a:cubicBezTo>
                  <a:cubicBezTo>
                    <a:pt x="0" y="30"/>
                    <a:pt x="1" y="32"/>
                    <a:pt x="3" y="32"/>
                  </a:cubicBezTo>
                  <a:cubicBezTo>
                    <a:pt x="3" y="32"/>
                    <a:pt x="3" y="32"/>
                    <a:pt x="3" y="32"/>
                  </a:cubicBezTo>
                  <a:cubicBezTo>
                    <a:pt x="5" y="32"/>
                    <a:pt x="6" y="30"/>
                    <a:pt x="6" y="29"/>
                  </a:cubicBezTo>
                  <a:cubicBezTo>
                    <a:pt x="7" y="24"/>
                    <a:pt x="6" y="18"/>
                    <a:pt x="6" y="12"/>
                  </a:cubicBezTo>
                  <a:cubicBezTo>
                    <a:pt x="6" y="9"/>
                    <a:pt x="6" y="5"/>
                    <a:pt x="6" y="3"/>
                  </a:cubicBezTo>
                  <a:close/>
                  <a:moveTo>
                    <a:pt x="6" y="3"/>
                  </a:moveTo>
                  <a:cubicBezTo>
                    <a:pt x="6" y="3"/>
                    <a:pt x="6" y="3"/>
                    <a:pt x="6" y="3"/>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2"/>
            <p:cNvSpPr>
              <a:spLocks noEditPoints="1"/>
            </p:cNvSpPr>
            <p:nvPr/>
          </p:nvSpPr>
          <p:spPr bwMode="auto">
            <a:xfrm>
              <a:off x="6112" y="3199"/>
              <a:ext cx="116" cy="245"/>
            </a:xfrm>
            <a:custGeom>
              <a:avLst/>
              <a:gdLst>
                <a:gd name="T0" fmla="*/ 28 w 61"/>
                <a:gd name="T1" fmla="*/ 0 h 122"/>
                <a:gd name="T2" fmla="*/ 19 w 61"/>
                <a:gd name="T3" fmla="*/ 2 h 122"/>
                <a:gd name="T4" fmla="*/ 4 w 61"/>
                <a:gd name="T5" fmla="*/ 35 h 122"/>
                <a:gd name="T6" fmla="*/ 9 w 61"/>
                <a:gd name="T7" fmla="*/ 118 h 122"/>
                <a:gd name="T8" fmla="*/ 12 w 61"/>
                <a:gd name="T9" fmla="*/ 122 h 122"/>
                <a:gd name="T10" fmla="*/ 15 w 61"/>
                <a:gd name="T11" fmla="*/ 118 h 122"/>
                <a:gd name="T12" fmla="*/ 11 w 61"/>
                <a:gd name="T13" fmla="*/ 33 h 122"/>
                <a:gd name="T14" fmla="*/ 21 w 61"/>
                <a:gd name="T15" fmla="*/ 8 h 122"/>
                <a:gd name="T16" fmla="*/ 28 w 61"/>
                <a:gd name="T17" fmla="*/ 6 h 122"/>
                <a:gd name="T18" fmla="*/ 46 w 61"/>
                <a:gd name="T19" fmla="*/ 18 h 122"/>
                <a:gd name="T20" fmla="*/ 54 w 61"/>
                <a:gd name="T21" fmla="*/ 77 h 122"/>
                <a:gd name="T22" fmla="*/ 58 w 61"/>
                <a:gd name="T23" fmla="*/ 80 h 122"/>
                <a:gd name="T24" fmla="*/ 58 w 61"/>
                <a:gd name="T25" fmla="*/ 80 h 122"/>
                <a:gd name="T26" fmla="*/ 61 w 61"/>
                <a:gd name="T27" fmla="*/ 77 h 122"/>
                <a:gd name="T28" fmla="*/ 52 w 61"/>
                <a:gd name="T29" fmla="*/ 16 h 122"/>
                <a:gd name="T30" fmla="*/ 28 w 61"/>
                <a:gd name="T31" fmla="*/ 0 h 122"/>
                <a:gd name="T32" fmla="*/ 28 w 61"/>
                <a:gd name="T33" fmla="*/ 0 h 122"/>
                <a:gd name="T34" fmla="*/ 28 w 61"/>
                <a:gd name="T35"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1" h="122">
                  <a:moveTo>
                    <a:pt x="28" y="0"/>
                  </a:moveTo>
                  <a:cubicBezTo>
                    <a:pt x="25" y="0"/>
                    <a:pt x="22" y="1"/>
                    <a:pt x="19" y="2"/>
                  </a:cubicBezTo>
                  <a:cubicBezTo>
                    <a:pt x="6" y="7"/>
                    <a:pt x="0" y="21"/>
                    <a:pt x="4" y="35"/>
                  </a:cubicBezTo>
                  <a:cubicBezTo>
                    <a:pt x="7" y="42"/>
                    <a:pt x="9" y="80"/>
                    <a:pt x="9" y="118"/>
                  </a:cubicBezTo>
                  <a:cubicBezTo>
                    <a:pt x="9" y="120"/>
                    <a:pt x="10" y="122"/>
                    <a:pt x="12" y="122"/>
                  </a:cubicBezTo>
                  <a:cubicBezTo>
                    <a:pt x="14" y="122"/>
                    <a:pt x="15" y="120"/>
                    <a:pt x="15" y="118"/>
                  </a:cubicBezTo>
                  <a:cubicBezTo>
                    <a:pt x="15" y="84"/>
                    <a:pt x="14" y="42"/>
                    <a:pt x="11" y="33"/>
                  </a:cubicBezTo>
                  <a:cubicBezTo>
                    <a:pt x="7" y="22"/>
                    <a:pt x="12" y="12"/>
                    <a:pt x="21" y="8"/>
                  </a:cubicBezTo>
                  <a:cubicBezTo>
                    <a:pt x="23" y="7"/>
                    <a:pt x="26" y="6"/>
                    <a:pt x="28" y="6"/>
                  </a:cubicBezTo>
                  <a:cubicBezTo>
                    <a:pt x="36" y="6"/>
                    <a:pt x="43" y="11"/>
                    <a:pt x="46" y="18"/>
                  </a:cubicBezTo>
                  <a:cubicBezTo>
                    <a:pt x="52" y="32"/>
                    <a:pt x="54" y="58"/>
                    <a:pt x="54" y="77"/>
                  </a:cubicBezTo>
                  <a:cubicBezTo>
                    <a:pt x="54" y="79"/>
                    <a:pt x="56" y="80"/>
                    <a:pt x="58" y="80"/>
                  </a:cubicBezTo>
                  <a:cubicBezTo>
                    <a:pt x="58" y="80"/>
                    <a:pt x="58" y="80"/>
                    <a:pt x="58" y="80"/>
                  </a:cubicBezTo>
                  <a:cubicBezTo>
                    <a:pt x="59" y="80"/>
                    <a:pt x="61" y="78"/>
                    <a:pt x="61" y="77"/>
                  </a:cubicBezTo>
                  <a:cubicBezTo>
                    <a:pt x="60" y="57"/>
                    <a:pt x="58" y="31"/>
                    <a:pt x="52" y="16"/>
                  </a:cubicBezTo>
                  <a:cubicBezTo>
                    <a:pt x="48" y="6"/>
                    <a:pt x="39" y="0"/>
                    <a:pt x="28" y="0"/>
                  </a:cubicBezTo>
                  <a:close/>
                  <a:moveTo>
                    <a:pt x="28" y="0"/>
                  </a:moveTo>
                  <a:cubicBezTo>
                    <a:pt x="28" y="0"/>
                    <a:pt x="28" y="0"/>
                    <a:pt x="28"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1000"/>
                                        <p:tgtEl>
                                          <p:spTgt spid="5"/>
                                        </p:tgtEl>
                                      </p:cBhvr>
                                    </p:animEffect>
                                  </p:childTnLst>
                                </p:cTn>
                              </p:par>
                            </p:childTnLst>
                          </p:cTn>
                        </p:par>
                        <p:par>
                          <p:cTn id="20" fill="hold">
                            <p:stCondLst>
                              <p:cond delay="3000"/>
                            </p:stCondLst>
                            <p:childTnLst>
                              <p:par>
                                <p:cTn id="21" presetID="22" presetClass="entr" presetSubtype="1"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ipe(up)">
                                      <p:cBhvr>
                                        <p:cTn id="23" dur="10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childTnLst>
                                </p:cTn>
                              </p:par>
                              <p:par>
                                <p:cTn id="29" presetID="42"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1000"/>
                                        <p:tgtEl>
                                          <p:spTgt spid="2"/>
                                        </p:tgtEl>
                                      </p:cBhvr>
                                    </p:animEffect>
                                    <p:anim calcmode="lin" valueType="num">
                                      <p:cBhvr>
                                        <p:cTn id="32" dur="1000" fill="hold"/>
                                        <p:tgtEl>
                                          <p:spTgt spid="2"/>
                                        </p:tgtEl>
                                        <p:attrNameLst>
                                          <p:attrName>ppt_x</p:attrName>
                                        </p:attrNameLst>
                                      </p:cBhvr>
                                      <p:tavLst>
                                        <p:tav tm="0">
                                          <p:val>
                                            <p:strVal val="#ppt_x"/>
                                          </p:val>
                                        </p:tav>
                                        <p:tav tm="100000">
                                          <p:val>
                                            <p:strVal val="#ppt_x"/>
                                          </p:val>
                                        </p:tav>
                                      </p:tavLst>
                                    </p:anim>
                                    <p:anim calcmode="lin" valueType="num">
                                      <p:cBhvr>
                                        <p:cTn id="3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24"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567805" y="1872615"/>
            <a:ext cx="4972685" cy="645160"/>
          </a:xfrm>
          <a:prstGeom prst="rect">
            <a:avLst/>
          </a:prstGeom>
          <a:noFill/>
        </p:spPr>
        <p:txBody>
          <a:bodyPr wrap="square" rtlCol="0">
            <a:spAutoFit/>
          </a:bodyPr>
          <a:lstStyle/>
          <a:p>
            <a:pPr algn="ctr"/>
            <a:r>
              <a:rPr lang="zh-CN" altLang="en-US" sz="3600" b="1">
                <a:solidFill>
                  <a:srgbClr val="08AEEA"/>
                </a:solidFill>
                <a:effectLst/>
                <a:sym typeface="+mn-ea"/>
              </a:rPr>
              <a:t>完善感知点的安全问题</a:t>
            </a:r>
            <a:endParaRPr lang="zh-CN" altLang="en-US" sz="3600" b="1">
              <a:solidFill>
                <a:srgbClr val="08AEEA"/>
              </a:solidFill>
              <a:effectLst/>
              <a:sym typeface="+mn-ea"/>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567170" y="2899410"/>
            <a:ext cx="5260340" cy="2491740"/>
          </a:xfrm>
          <a:prstGeom prst="rect">
            <a:avLst/>
          </a:prstGeom>
          <a:noFill/>
        </p:spPr>
        <p:txBody>
          <a:bodyPr wrap="square" rtlCol="0">
            <a:spAutoFit/>
          </a:bodyPr>
          <a:lstStyle/>
          <a:p>
            <a:pPr>
              <a:lnSpc>
                <a:spcPct val="130000"/>
              </a:lnSpc>
            </a:pPr>
            <a:r>
              <a:rPr lang="en-US" altLang="zh-CN" sz="2000">
                <a:sym typeface="+mn-ea"/>
              </a:rPr>
              <a:t>1</a:t>
            </a:r>
            <a:r>
              <a:rPr lang="zh-CN" altLang="en-US" sz="2000">
                <a:sym typeface="+mn-ea"/>
              </a:rPr>
              <a:t>、开发高端的识别系统，制定严格的认证环节，加大认证的可靠性。</a:t>
            </a:r>
            <a:endParaRPr lang="zh-CN" altLang="en-US" sz="2000">
              <a:sym typeface="+mn-ea"/>
            </a:endParaRPr>
          </a:p>
          <a:p>
            <a:pPr>
              <a:lnSpc>
                <a:spcPct val="130000"/>
              </a:lnSpc>
            </a:pPr>
            <a:r>
              <a:rPr lang="en-US" altLang="zh-CN" sz="2000">
                <a:sym typeface="+mn-ea"/>
              </a:rPr>
              <a:t>2</a:t>
            </a:r>
            <a:r>
              <a:rPr lang="zh-CN" altLang="en-US" sz="2000">
                <a:sym typeface="+mn-ea"/>
              </a:rPr>
              <a:t>、加大对传感器的技术研究：</a:t>
            </a:r>
            <a:endParaRPr lang="zh-CN" altLang="en-US" sz="2000">
              <a:sym typeface="+mn-ea"/>
            </a:endParaRPr>
          </a:p>
          <a:p>
            <a:pPr>
              <a:lnSpc>
                <a:spcPct val="130000"/>
              </a:lnSpc>
            </a:pPr>
            <a:r>
              <a:rPr lang="zh-CN" altLang="en-US" sz="2000">
                <a:sym typeface="+mn-ea"/>
              </a:rPr>
              <a:t>主要用于设计密码的技术，要对个人信息等进行严格的控制。</a:t>
            </a:r>
            <a:endParaRPr lang="zh-CN" altLang="en-US" sz="2000">
              <a:sym typeface="+mn-ea"/>
            </a:endParaRPr>
          </a:p>
          <a:p>
            <a:pPr>
              <a:lnSpc>
                <a:spcPct val="130000"/>
              </a:lnSpc>
            </a:pPr>
            <a:r>
              <a:rPr lang="en-US" altLang="zh-CN" sz="2000">
                <a:sym typeface="+mn-ea"/>
              </a:rPr>
              <a:t>3</a:t>
            </a:r>
            <a:r>
              <a:rPr lang="zh-CN" altLang="en-US" sz="2000">
                <a:sym typeface="+mn-ea"/>
              </a:rPr>
              <a:t>、相关部门要制定法律措施。</a:t>
            </a:r>
            <a:endParaRPr lang="zh-CN" altLang="en-US" sz="2000">
              <a:sym typeface="+mn-ea"/>
            </a:endParaRPr>
          </a:p>
        </p:txBody>
      </p:sp>
      <p:grpSp>
        <p:nvGrpSpPr>
          <p:cNvPr id="22" name="组合 21"/>
          <p:cNvGrpSpPr/>
          <p:nvPr/>
        </p:nvGrpSpPr>
        <p:grpSpPr>
          <a:xfrm>
            <a:off x="479425" y="1855723"/>
            <a:ext cx="5616575" cy="3811836"/>
            <a:chOff x="479425" y="1872868"/>
            <a:chExt cx="5616575" cy="3811836"/>
          </a:xfrm>
        </p:grpSpPr>
        <p:sp>
          <p:nvSpPr>
            <p:cNvPr id="10" name="矩形: 圆角 9"/>
            <p:cNvSpPr/>
            <p:nvPr/>
          </p:nvSpPr>
          <p:spPr>
            <a:xfrm>
              <a:off x="479425" y="1872868"/>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4" name="图片 13" descr="E:\学习\2018上\网络安全\图片\u=64163897,1688059900&amp;fm=27&amp;gp=0.jpgu=64163897,1688059900&amp;fm=27&amp;gp=0"/>
            <p:cNvPicPr>
              <a:picLocks noChangeAspect="1"/>
            </p:cNvPicPr>
            <p:nvPr/>
          </p:nvPicPr>
          <p:blipFill>
            <a:blip r:embed="rId1"/>
            <a:srcRect/>
            <a:stretch>
              <a:fillRect/>
            </a:stretch>
          </p:blipFill>
          <p:spPr>
            <a:xfrm>
              <a:off x="674370" y="2031618"/>
              <a:ext cx="5242560" cy="349504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7" name="任意多边形: 形状 16"/>
            <p:cNvSpPr/>
            <p:nvPr/>
          </p:nvSpPr>
          <p:spPr>
            <a:xfrm>
              <a:off x="479425" y="5056742"/>
              <a:ext cx="5616575" cy="627962"/>
            </a:xfrm>
            <a:custGeom>
              <a:avLst/>
              <a:gdLst>
                <a:gd name="connsiteX0" fmla="*/ 0 w 5616575"/>
                <a:gd name="connsiteY0" fmla="*/ 0 h 627962"/>
                <a:gd name="connsiteX1" fmla="*/ 5616575 w 5616575"/>
                <a:gd name="connsiteY1" fmla="*/ 0 h 627962"/>
                <a:gd name="connsiteX2" fmla="*/ 5616575 w 5616575"/>
                <a:gd name="connsiteY2" fmla="*/ 499427 h 627962"/>
                <a:gd name="connsiteX3" fmla="*/ 5488040 w 5616575"/>
                <a:gd name="connsiteY3" fmla="*/ 627962 h 627962"/>
                <a:gd name="connsiteX4" fmla="*/ 128535 w 5616575"/>
                <a:gd name="connsiteY4" fmla="*/ 627962 h 627962"/>
                <a:gd name="connsiteX5" fmla="*/ 0 w 5616575"/>
                <a:gd name="connsiteY5" fmla="*/ 499427 h 62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575" h="627962">
                  <a:moveTo>
                    <a:pt x="0" y="0"/>
                  </a:moveTo>
                  <a:lnTo>
                    <a:pt x="5616575" y="0"/>
                  </a:lnTo>
                  <a:lnTo>
                    <a:pt x="5616575" y="499427"/>
                  </a:lnTo>
                  <a:cubicBezTo>
                    <a:pt x="5616575" y="570415"/>
                    <a:pt x="5559028" y="627962"/>
                    <a:pt x="5488040" y="627962"/>
                  </a:cubicBezTo>
                  <a:lnTo>
                    <a:pt x="128535" y="627962"/>
                  </a:lnTo>
                  <a:cubicBezTo>
                    <a:pt x="57547" y="627962"/>
                    <a:pt x="0" y="570415"/>
                    <a:pt x="0" y="4994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nvSpPr>
          <p:spPr>
            <a:xfrm>
              <a:off x="674342" y="5109113"/>
              <a:ext cx="5226739" cy="521970"/>
            </a:xfrm>
            <a:prstGeom prst="rect">
              <a:avLst/>
            </a:prstGeom>
            <a:noFill/>
          </p:spPr>
          <p:txBody>
            <a:bodyPr wrap="square" rtlCol="0">
              <a:spAutoFit/>
            </a:bodyPr>
            <a:lstStyle/>
            <a:p>
              <a:pPr algn="ctr"/>
              <a:r>
                <a:rPr lang="zh-CN" altLang="en-US" sz="2800" dirty="0">
                  <a:solidFill>
                    <a:schemeClr val="tx1">
                      <a:lumMod val="50000"/>
                      <a:lumOff val="50000"/>
                    </a:schemeClr>
                  </a:solidFill>
                </a:rPr>
                <a:t>感知层</a:t>
              </a:r>
              <a:endParaRPr lang="zh-CN" altLang="en-US" sz="2800" dirty="0">
                <a:solidFill>
                  <a:schemeClr val="tx1">
                    <a:lumMod val="50000"/>
                    <a:lumOff val="50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1000"/>
                                        <p:tgtEl>
                                          <p:spTgt spid="9"/>
                                        </p:tgtEl>
                                      </p:cBhvr>
                                    </p:animEffect>
                                  </p:childTnLst>
                                </p:cTn>
                              </p:par>
                            </p:childTnLst>
                          </p:cTn>
                        </p:par>
                        <p:par>
                          <p:cTn id="19" fill="hold">
                            <p:stCondLst>
                              <p:cond delay="2500"/>
                            </p:stCondLst>
                            <p:childTnLst>
                              <p:par>
                                <p:cTn id="20" presetID="22" presetClass="entr" presetSubtype="1"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bldLvl="0" animBg="1"/>
      <p:bldP spid="1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897283" y="1524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圆角 6"/>
          <p:cNvSpPr/>
          <p:nvPr/>
        </p:nvSpPr>
        <p:spPr>
          <a:xfrm>
            <a:off x="6096000" y="1313815"/>
            <a:ext cx="5616575" cy="4599305"/>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descr="E:\学习\2018上\网络安全\图片\u=2956942951,706060145&amp;fm=27&amp;gp=0.jpgu=2956942951,706060145&amp;fm=27&amp;gp=0"/>
          <p:cNvPicPr>
            <a:picLocks noChangeAspect="1"/>
          </p:cNvPicPr>
          <p:nvPr/>
        </p:nvPicPr>
        <p:blipFill>
          <a:blip r:embed="rId1"/>
          <a:srcRect/>
          <a:stretch>
            <a:fillRect/>
          </a:stretch>
        </p:blipFill>
        <p:spPr>
          <a:xfrm>
            <a:off x="6096000" y="1801813"/>
            <a:ext cx="5616575" cy="3728720"/>
          </a:xfrm>
          <a:prstGeom prst="rect">
            <a:avLst/>
          </a:prstGeom>
        </p:spPr>
      </p:pic>
      <p:sp>
        <p:nvSpPr>
          <p:cNvPr id="13" name="文本框 12"/>
          <p:cNvSpPr txBox="1"/>
          <p:nvPr/>
        </p:nvSpPr>
        <p:spPr>
          <a:xfrm>
            <a:off x="396240" y="1536700"/>
            <a:ext cx="5333365" cy="645160"/>
          </a:xfrm>
          <a:prstGeom prst="rect">
            <a:avLst/>
          </a:prstGeom>
          <a:noFill/>
        </p:spPr>
        <p:txBody>
          <a:bodyPr wrap="square" rtlCol="0">
            <a:spAutoFit/>
          </a:bodyPr>
          <a:lstStyle/>
          <a:p>
            <a:pPr algn="ctr"/>
            <a:r>
              <a:rPr lang="zh-CN" altLang="en-US" sz="3600" b="1" dirty="0">
                <a:solidFill>
                  <a:srgbClr val="08AEEA"/>
                </a:solidFill>
              </a:rPr>
              <a:t>提高传输的安全性</a:t>
            </a:r>
            <a:endParaRPr lang="zh-CN" altLang="en-US" sz="3600" b="1" dirty="0">
              <a:solidFill>
                <a:srgbClr val="08AEEA"/>
              </a:solidFill>
            </a:endParaRPr>
          </a:p>
        </p:txBody>
      </p:sp>
      <p:sp>
        <p:nvSpPr>
          <p:cNvPr id="14" name="文本框 13"/>
          <p:cNvSpPr txBox="1"/>
          <p:nvPr/>
        </p:nvSpPr>
        <p:spPr>
          <a:xfrm>
            <a:off x="561975" y="2583180"/>
            <a:ext cx="5167630" cy="1691640"/>
          </a:xfrm>
          <a:prstGeom prst="rect">
            <a:avLst/>
          </a:prstGeom>
          <a:noFill/>
        </p:spPr>
        <p:txBody>
          <a:bodyPr wrap="square" rtlCol="0">
            <a:spAutoFit/>
          </a:bodyPr>
          <a:lstStyle/>
          <a:p>
            <a:pPr>
              <a:lnSpc>
                <a:spcPct val="130000"/>
              </a:lnSpc>
            </a:pPr>
            <a:r>
              <a:rPr lang="en-US" sz="2000"/>
              <a:t>1</a:t>
            </a:r>
            <a:r>
              <a:rPr lang="zh-CN" altLang="en-US" sz="2000"/>
              <a:t>、加强对于节点传输过程中的加密技术</a:t>
            </a:r>
            <a:endParaRPr lang="zh-CN" altLang="en-US" sz="2000"/>
          </a:p>
          <a:p>
            <a:pPr>
              <a:lnSpc>
                <a:spcPct val="130000"/>
              </a:lnSpc>
            </a:pPr>
            <a:r>
              <a:rPr lang="en-US" altLang="zh-CN" sz="2000"/>
              <a:t>2</a:t>
            </a:r>
            <a:r>
              <a:rPr lang="zh-CN" altLang="en-US" sz="2000"/>
              <a:t>、针对不同级别的数据安全进行分等级的加密技术应用</a:t>
            </a:r>
            <a:endParaRPr lang="zh-CN" altLang="en-US" sz="2000"/>
          </a:p>
          <a:p>
            <a:pPr>
              <a:lnSpc>
                <a:spcPct val="130000"/>
              </a:lnSpc>
            </a:pPr>
            <a:r>
              <a:rPr lang="en-US" altLang="zh-CN" sz="2000"/>
              <a:t>3</a:t>
            </a:r>
            <a:r>
              <a:rPr lang="zh-CN" altLang="en-US" sz="2000"/>
              <a:t>、缩短网络传输时间，传输端进行认证</a:t>
            </a:r>
            <a:endParaRPr lang="zh-CN" altLang="en-US" sz="2000"/>
          </a:p>
        </p:txBody>
      </p:sp>
      <p:sp>
        <p:nvSpPr>
          <p:cNvPr id="19" name="文本框 18"/>
          <p:cNvSpPr txBox="1"/>
          <p:nvPr/>
        </p:nvSpPr>
        <p:spPr>
          <a:xfrm>
            <a:off x="6290917" y="1280063"/>
            <a:ext cx="5226739" cy="521970"/>
          </a:xfrm>
          <a:prstGeom prst="rect">
            <a:avLst/>
          </a:prstGeom>
          <a:noFill/>
        </p:spPr>
        <p:txBody>
          <a:bodyPr wrap="square" rtlCol="0">
            <a:spAutoFit/>
          </a:bodyPr>
          <a:p>
            <a:pPr algn="ctr"/>
            <a:r>
              <a:rPr lang="zh-CN" altLang="en-US" sz="2800" dirty="0">
                <a:solidFill>
                  <a:schemeClr val="tx1">
                    <a:lumMod val="50000"/>
                    <a:lumOff val="50000"/>
                  </a:schemeClr>
                </a:solidFill>
              </a:rPr>
              <a:t>传输层</a:t>
            </a:r>
            <a:endParaRPr lang="zh-CN" altLang="en-US" sz="2800" dirty="0">
              <a:solidFill>
                <a:schemeClr val="tx1">
                  <a:lumMod val="50000"/>
                  <a:lumOff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512560" y="1992630"/>
            <a:ext cx="5314950" cy="645160"/>
          </a:xfrm>
          <a:prstGeom prst="rect">
            <a:avLst/>
          </a:prstGeom>
          <a:noFill/>
        </p:spPr>
        <p:txBody>
          <a:bodyPr wrap="square" rtlCol="0">
            <a:spAutoFit/>
          </a:bodyPr>
          <a:lstStyle/>
          <a:p>
            <a:pPr algn="ctr"/>
            <a:r>
              <a:rPr lang="zh-CN" altLang="en-US" sz="3600" b="1">
                <a:solidFill>
                  <a:srgbClr val="08AEEA"/>
                </a:solidFill>
                <a:effectLst/>
                <a:sym typeface="+mn-ea"/>
              </a:rPr>
              <a:t>提高数据应用的安全管理</a:t>
            </a:r>
            <a:endParaRPr lang="zh-CN" altLang="en-US" sz="3600" b="1">
              <a:solidFill>
                <a:srgbClr val="08AEEA"/>
              </a:solidFill>
              <a:effectLst/>
              <a:sym typeface="+mn-ea"/>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512560" y="2847975"/>
            <a:ext cx="5260340" cy="3291840"/>
          </a:xfrm>
          <a:prstGeom prst="rect">
            <a:avLst/>
          </a:prstGeom>
          <a:noFill/>
        </p:spPr>
        <p:txBody>
          <a:bodyPr wrap="square" rtlCol="0">
            <a:spAutoFit/>
          </a:bodyPr>
          <a:lstStyle/>
          <a:p>
            <a:pPr>
              <a:lnSpc>
                <a:spcPct val="130000"/>
              </a:lnSpc>
            </a:pPr>
            <a:r>
              <a:rPr lang="en-US" altLang="zh-CN" sz="2000">
                <a:sym typeface="+mn-ea"/>
              </a:rPr>
              <a:t>1</a:t>
            </a:r>
            <a:r>
              <a:rPr lang="zh-CN" altLang="en-US" sz="2000">
                <a:sym typeface="+mn-ea"/>
              </a:rPr>
              <a:t>、加设个人第信息数据的访问权限</a:t>
            </a:r>
            <a:endParaRPr lang="zh-CN" altLang="en-US" sz="2000">
              <a:sym typeface="+mn-ea"/>
            </a:endParaRPr>
          </a:p>
          <a:p>
            <a:pPr>
              <a:lnSpc>
                <a:spcPct val="130000"/>
              </a:lnSpc>
            </a:pPr>
            <a:r>
              <a:rPr lang="zh-CN" altLang="en-US" sz="2000">
                <a:sym typeface="+mn-ea"/>
              </a:rPr>
              <a:t>针对不同的客户进行不同的权限设置，有效防止其他客户的信息泄露。</a:t>
            </a:r>
            <a:endParaRPr lang="zh-CN" altLang="en-US" sz="2000">
              <a:sym typeface="+mn-ea"/>
            </a:endParaRPr>
          </a:p>
          <a:p>
            <a:pPr>
              <a:lnSpc>
                <a:spcPct val="130000"/>
              </a:lnSpc>
            </a:pPr>
            <a:r>
              <a:rPr lang="en-US" altLang="zh-CN" sz="2000">
                <a:sym typeface="+mn-ea"/>
              </a:rPr>
              <a:t>2</a:t>
            </a:r>
            <a:r>
              <a:rPr lang="zh-CN" altLang="en-US" sz="2000">
                <a:sym typeface="+mn-ea"/>
              </a:rPr>
              <a:t>、加强网络应用的数据加密，保护客户个人隐私，防止黑客入侵。</a:t>
            </a:r>
            <a:endParaRPr lang="zh-CN" altLang="en-US" sz="2000">
              <a:sym typeface="+mn-ea"/>
            </a:endParaRPr>
          </a:p>
          <a:p>
            <a:pPr>
              <a:lnSpc>
                <a:spcPct val="130000"/>
              </a:lnSpc>
            </a:pPr>
            <a:r>
              <a:rPr lang="en-US" altLang="zh-CN" sz="2000">
                <a:sym typeface="+mn-ea"/>
              </a:rPr>
              <a:t>3</a:t>
            </a:r>
            <a:r>
              <a:rPr lang="zh-CN" altLang="en-US" sz="2000">
                <a:sym typeface="+mn-ea"/>
              </a:rPr>
              <a:t>、在各大网络之间建立完整的系统，加强信息的综合管理，有利于保证物联网的安全运行。</a:t>
            </a:r>
            <a:endParaRPr lang="zh-CN" altLang="en-US" sz="2000">
              <a:sym typeface="+mn-ea"/>
            </a:endParaRPr>
          </a:p>
        </p:txBody>
      </p:sp>
      <p:grpSp>
        <p:nvGrpSpPr>
          <p:cNvPr id="22" name="组合 21"/>
          <p:cNvGrpSpPr/>
          <p:nvPr/>
        </p:nvGrpSpPr>
        <p:grpSpPr>
          <a:xfrm>
            <a:off x="459740" y="1872868"/>
            <a:ext cx="5655945" cy="3811836"/>
            <a:chOff x="459740" y="1872868"/>
            <a:chExt cx="5655945" cy="3811836"/>
          </a:xfrm>
        </p:grpSpPr>
        <p:sp>
          <p:nvSpPr>
            <p:cNvPr id="10" name="矩形: 圆角 9"/>
            <p:cNvSpPr/>
            <p:nvPr/>
          </p:nvSpPr>
          <p:spPr>
            <a:xfrm>
              <a:off x="479425" y="1872868"/>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4" name="图片 13" descr="E:\学习\2018上\网络安全\图片\u=2964749972,3463648473&amp;fm=27&amp;gp=0.jpgu=2964749972,3463648473&amp;fm=27&amp;gp=0"/>
            <p:cNvPicPr>
              <a:picLocks noChangeAspect="1"/>
            </p:cNvPicPr>
            <p:nvPr/>
          </p:nvPicPr>
          <p:blipFill>
            <a:blip r:embed="rId1"/>
            <a:srcRect/>
            <a:stretch>
              <a:fillRect/>
            </a:stretch>
          </p:blipFill>
          <p:spPr>
            <a:xfrm>
              <a:off x="459740" y="2274506"/>
              <a:ext cx="5655945" cy="282829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7" name="任意多边形: 形状 16"/>
            <p:cNvSpPr/>
            <p:nvPr/>
          </p:nvSpPr>
          <p:spPr>
            <a:xfrm>
              <a:off x="479425" y="5056742"/>
              <a:ext cx="5616575" cy="627962"/>
            </a:xfrm>
            <a:custGeom>
              <a:avLst/>
              <a:gdLst>
                <a:gd name="connsiteX0" fmla="*/ 0 w 5616575"/>
                <a:gd name="connsiteY0" fmla="*/ 0 h 627962"/>
                <a:gd name="connsiteX1" fmla="*/ 5616575 w 5616575"/>
                <a:gd name="connsiteY1" fmla="*/ 0 h 627962"/>
                <a:gd name="connsiteX2" fmla="*/ 5616575 w 5616575"/>
                <a:gd name="connsiteY2" fmla="*/ 499427 h 627962"/>
                <a:gd name="connsiteX3" fmla="*/ 5488040 w 5616575"/>
                <a:gd name="connsiteY3" fmla="*/ 627962 h 627962"/>
                <a:gd name="connsiteX4" fmla="*/ 128535 w 5616575"/>
                <a:gd name="connsiteY4" fmla="*/ 627962 h 627962"/>
                <a:gd name="connsiteX5" fmla="*/ 0 w 5616575"/>
                <a:gd name="connsiteY5" fmla="*/ 499427 h 62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575" h="627962">
                  <a:moveTo>
                    <a:pt x="0" y="0"/>
                  </a:moveTo>
                  <a:lnTo>
                    <a:pt x="5616575" y="0"/>
                  </a:lnTo>
                  <a:lnTo>
                    <a:pt x="5616575" y="499427"/>
                  </a:lnTo>
                  <a:cubicBezTo>
                    <a:pt x="5616575" y="570415"/>
                    <a:pt x="5559028" y="627962"/>
                    <a:pt x="5488040" y="627962"/>
                  </a:cubicBezTo>
                  <a:lnTo>
                    <a:pt x="128535" y="627962"/>
                  </a:lnTo>
                  <a:cubicBezTo>
                    <a:pt x="57547" y="627962"/>
                    <a:pt x="0" y="570415"/>
                    <a:pt x="0" y="4994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nvSpPr>
          <p:spPr>
            <a:xfrm>
              <a:off x="674342" y="5109113"/>
              <a:ext cx="5226739" cy="521970"/>
            </a:xfrm>
            <a:prstGeom prst="rect">
              <a:avLst/>
            </a:prstGeom>
            <a:noFill/>
          </p:spPr>
          <p:txBody>
            <a:bodyPr wrap="square" rtlCol="0">
              <a:spAutoFit/>
            </a:bodyPr>
            <a:lstStyle/>
            <a:p>
              <a:pPr algn="ctr"/>
              <a:r>
                <a:rPr lang="zh-CN" altLang="en-US" sz="2800" dirty="0">
                  <a:solidFill>
                    <a:schemeClr val="tx1">
                      <a:lumMod val="50000"/>
                      <a:lumOff val="50000"/>
                    </a:schemeClr>
                  </a:solidFill>
                </a:rPr>
                <a:t>应用层</a:t>
              </a:r>
              <a:endParaRPr lang="zh-CN" altLang="en-US" sz="2800" dirty="0">
                <a:solidFill>
                  <a:schemeClr val="tx1">
                    <a:lumMod val="50000"/>
                    <a:lumOff val="50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1000"/>
                                        <p:tgtEl>
                                          <p:spTgt spid="9"/>
                                        </p:tgtEl>
                                      </p:cBhvr>
                                    </p:animEffect>
                                  </p:childTnLst>
                                </p:cTn>
                              </p:par>
                            </p:childTnLst>
                          </p:cTn>
                        </p:par>
                        <p:par>
                          <p:cTn id="19" fill="hold">
                            <p:stCondLst>
                              <p:cond delay="2500"/>
                            </p:stCondLst>
                            <p:childTnLst>
                              <p:par>
                                <p:cTn id="20" presetID="22" presetClass="entr" presetSubtype="1"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bldLvl="0" animBg="1"/>
      <p:bldP spid="18"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A_图片 4" descr="图片包含 户外, 天空, 雪花, 自然&#10;&#10;已生成极高可信度的说明"/>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t="15730"/>
          <a:stretch>
            <a:fillRect/>
          </a:stretch>
        </p:blipFill>
        <p:spPr>
          <a:xfrm>
            <a:off x="20" y="10"/>
            <a:ext cx="12191980" cy="6857990"/>
          </a:xfrm>
          <a:prstGeom prst="rect">
            <a:avLst/>
          </a:prstGeom>
        </p:spPr>
      </p:pic>
      <p:sp>
        <p:nvSpPr>
          <p:cNvPr id="4" name="矩形 3"/>
          <p:cNvSpPr/>
          <p:nvPr/>
        </p:nvSpPr>
        <p:spPr>
          <a:xfrm>
            <a:off x="0" y="2921169"/>
            <a:ext cx="12192000" cy="1015662"/>
          </a:xfrm>
          <a:prstGeom prst="rect">
            <a:avLst/>
          </a:prstGeom>
          <a:solidFill>
            <a:srgbClr val="F2F3F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2F3F7"/>
              </a:solidFill>
            </a:endParaRPr>
          </a:p>
        </p:txBody>
      </p:sp>
      <p:sp>
        <p:nvSpPr>
          <p:cNvPr id="5" name="矩形: 圆角 4"/>
          <p:cNvSpPr/>
          <p:nvPr/>
        </p:nvSpPr>
        <p:spPr>
          <a:xfrm>
            <a:off x="479425" y="2078830"/>
            <a:ext cx="11233150" cy="2700339"/>
          </a:xfrm>
          <a:prstGeom prst="roundRect">
            <a:avLst>
              <a:gd name="adj" fmla="val 1840"/>
            </a:avLst>
          </a:prstGeom>
          <a:solidFill>
            <a:schemeClr val="bg1"/>
          </a:solidFill>
          <a:ln>
            <a:noFill/>
          </a:ln>
          <a:effectLst>
            <a:outerShdw blurRad="571500" dist="381000" dir="5400000" sx="95000" sy="95000" algn="t"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 name="PA_文本框 5"/>
          <p:cNvSpPr txBox="1"/>
          <p:nvPr>
            <p:custDataLst>
              <p:tags r:id="rId3"/>
            </p:custDataLst>
          </p:nvPr>
        </p:nvSpPr>
        <p:spPr>
          <a:xfrm>
            <a:off x="2628554" y="2921168"/>
            <a:ext cx="6934911" cy="1015663"/>
          </a:xfrm>
          <a:prstGeom prst="rect">
            <a:avLst/>
          </a:prstGeom>
          <a:noFill/>
        </p:spPr>
        <p:txBody>
          <a:bodyPr wrap="none" rtlCol="0">
            <a:spAutoFit/>
          </a:bodyPr>
          <a:lstStyle/>
          <a:p>
            <a:pPr algn="ctr"/>
            <a:r>
              <a:rPr lang="en-US" altLang="zh-CN" sz="6000" dirty="0">
                <a:gradFill>
                  <a:gsLst>
                    <a:gs pos="0">
                      <a:srgbClr val="08AEEA"/>
                    </a:gs>
                    <a:gs pos="100000">
                      <a:srgbClr val="2AF598"/>
                    </a:gs>
                  </a:gsLst>
                  <a:lin ang="2700000" scaled="0"/>
                </a:gradFill>
                <a:latin typeface="+mj-lt"/>
                <a:ea typeface="+mj-ea"/>
              </a:rPr>
              <a:t>Thanks For Watching</a:t>
            </a:r>
            <a:endParaRPr lang="zh-CN" altLang="en-US" sz="6000" dirty="0">
              <a:gradFill>
                <a:gsLst>
                  <a:gs pos="0">
                    <a:srgbClr val="08AEEA"/>
                  </a:gs>
                  <a:gs pos="100000">
                    <a:srgbClr val="2AF598"/>
                  </a:gs>
                </a:gsLst>
                <a:lin ang="2700000" scaled="0"/>
              </a:gradFill>
              <a:latin typeface="+mj-lt"/>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988756" y="2223072"/>
            <a:ext cx="4417764" cy="768350"/>
          </a:xfrm>
          <a:prstGeom prst="rect">
            <a:avLst/>
          </a:prstGeom>
          <a:noFill/>
        </p:spPr>
        <p:txBody>
          <a:bodyPr wrap="square" rtlCol="0">
            <a:spAutoFit/>
          </a:bodyPr>
          <a:lstStyle/>
          <a:p>
            <a:pPr algn="ctr"/>
            <a:r>
              <a:rPr lang="zh-CN" altLang="en-US" sz="4400">
                <a:solidFill>
                  <a:srgbClr val="18CAB5"/>
                </a:solidFill>
                <a:effectLst>
                  <a:outerShdw blurRad="38100" dist="25400" dir="5400000" algn="ctr" rotWithShape="0">
                    <a:srgbClr val="6E747A">
                      <a:alpha val="43000"/>
                    </a:srgbClr>
                  </a:outerShdw>
                </a:effectLst>
                <a:sym typeface="+mn-ea"/>
              </a:rPr>
              <a:t>物联网是什么</a:t>
            </a:r>
            <a:endParaRPr lang="zh-CN" altLang="en-US" sz="4400">
              <a:solidFill>
                <a:srgbClr val="18CAB5"/>
              </a:solidFill>
              <a:effectLst>
                <a:outerShdw blurRad="38100" dist="25400" dir="5400000" algn="ctr" rotWithShape="0">
                  <a:srgbClr val="6E747A">
                    <a:alpha val="43000"/>
                  </a:srgbClr>
                </a:outerShdw>
              </a:effectLst>
              <a:sym typeface="+mn-ea"/>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567170" y="3173730"/>
            <a:ext cx="5260340" cy="1691640"/>
          </a:xfrm>
          <a:prstGeom prst="rect">
            <a:avLst/>
          </a:prstGeom>
          <a:noFill/>
        </p:spPr>
        <p:txBody>
          <a:bodyPr wrap="square" rtlCol="0">
            <a:spAutoFit/>
          </a:bodyPr>
          <a:lstStyle/>
          <a:p>
            <a:pPr>
              <a:lnSpc>
                <a:spcPct val="130000"/>
              </a:lnSpc>
            </a:pPr>
            <a:r>
              <a:rPr lang="en-US" altLang="zh-CN" sz="2000">
                <a:sym typeface="+mn-ea"/>
              </a:rPr>
              <a:t>	</a:t>
            </a:r>
            <a:r>
              <a:rPr lang="zh-CN" altLang="en-US" sz="2000">
                <a:sym typeface="+mn-ea"/>
              </a:rPr>
              <a:t>利用</a:t>
            </a:r>
            <a:r>
              <a:rPr lang="zh-CN" altLang="en-US" sz="2000" b="1">
                <a:sym typeface="+mn-ea"/>
              </a:rPr>
              <a:t>二维码，</a:t>
            </a:r>
            <a:r>
              <a:rPr lang="en-US" altLang="zh-CN" sz="2000" b="1">
                <a:sym typeface="+mn-ea"/>
              </a:rPr>
              <a:t>RFID</a:t>
            </a:r>
            <a:r>
              <a:rPr lang="zh-CN" altLang="en-US" sz="2000" b="1">
                <a:sym typeface="+mn-ea"/>
              </a:rPr>
              <a:t>，传感器</a:t>
            </a:r>
            <a:r>
              <a:rPr lang="zh-CN" altLang="en-US" sz="2000">
                <a:sym typeface="+mn-ea"/>
              </a:rPr>
              <a:t>等各种设备，获取物理世界的信息，通过</a:t>
            </a:r>
            <a:r>
              <a:rPr lang="zh-CN" altLang="en-US" sz="2000" b="1">
                <a:sym typeface="+mn-ea"/>
              </a:rPr>
              <a:t>网络</a:t>
            </a:r>
            <a:r>
              <a:rPr lang="zh-CN" altLang="en-US" sz="2000">
                <a:sym typeface="+mn-ea"/>
              </a:rPr>
              <a:t>实现</a:t>
            </a:r>
            <a:r>
              <a:rPr lang="zh-CN" altLang="en-US" sz="2000" b="1">
                <a:sym typeface="+mn-ea"/>
              </a:rPr>
              <a:t>信息的传输，协同，处理</a:t>
            </a:r>
            <a:r>
              <a:rPr lang="zh-CN" altLang="en-US" sz="2000">
                <a:sym typeface="+mn-ea"/>
              </a:rPr>
              <a:t>，从而</a:t>
            </a:r>
            <a:r>
              <a:rPr lang="zh-CN" altLang="en-US" sz="2000" b="1">
                <a:sym typeface="+mn-ea"/>
              </a:rPr>
              <a:t>实现人与物，物与物信息交换的互联的网络</a:t>
            </a:r>
            <a:endParaRPr lang="zh-CN" altLang="en-US" sz="2000" b="1" dirty="0">
              <a:solidFill>
                <a:schemeClr val="tx1">
                  <a:lumMod val="50000"/>
                  <a:lumOff val="50000"/>
                </a:schemeClr>
              </a:solidFill>
              <a:sym typeface="+mn-ea"/>
            </a:endParaRPr>
          </a:p>
        </p:txBody>
      </p:sp>
      <p:grpSp>
        <p:nvGrpSpPr>
          <p:cNvPr id="22" name="组合 21"/>
          <p:cNvGrpSpPr/>
          <p:nvPr/>
        </p:nvGrpSpPr>
        <p:grpSpPr>
          <a:xfrm>
            <a:off x="479425" y="1872868"/>
            <a:ext cx="5616575" cy="3811836"/>
            <a:chOff x="479425" y="1872868"/>
            <a:chExt cx="5616575" cy="3811836"/>
          </a:xfrm>
        </p:grpSpPr>
        <p:sp>
          <p:nvSpPr>
            <p:cNvPr id="10" name="矩形: 圆角 9"/>
            <p:cNvSpPr/>
            <p:nvPr/>
          </p:nvSpPr>
          <p:spPr>
            <a:xfrm>
              <a:off x="479425" y="1872868"/>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4" name="图片 13" descr="E:\学习\2018上\网络安全\图片\u=3145531238,3493748057&amp;fm=27&amp;gp=0.jpgu=3145531238,3493748057&amp;fm=27&amp;gp=0"/>
            <p:cNvPicPr>
              <a:picLocks noChangeAspect="1"/>
            </p:cNvPicPr>
            <p:nvPr/>
          </p:nvPicPr>
          <p:blipFill>
            <a:blip r:embed="rId1"/>
            <a:srcRect/>
            <a:stretch>
              <a:fillRect/>
            </a:stretch>
          </p:blipFill>
          <p:spPr>
            <a:xfrm>
              <a:off x="636588" y="2133501"/>
              <a:ext cx="5302250" cy="329057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7" name="任意多边形: 形状 16"/>
            <p:cNvSpPr/>
            <p:nvPr/>
          </p:nvSpPr>
          <p:spPr>
            <a:xfrm>
              <a:off x="479425" y="5056742"/>
              <a:ext cx="5616575" cy="627962"/>
            </a:xfrm>
            <a:custGeom>
              <a:avLst/>
              <a:gdLst>
                <a:gd name="connsiteX0" fmla="*/ 0 w 5616575"/>
                <a:gd name="connsiteY0" fmla="*/ 0 h 627962"/>
                <a:gd name="connsiteX1" fmla="*/ 5616575 w 5616575"/>
                <a:gd name="connsiteY1" fmla="*/ 0 h 627962"/>
                <a:gd name="connsiteX2" fmla="*/ 5616575 w 5616575"/>
                <a:gd name="connsiteY2" fmla="*/ 499427 h 627962"/>
                <a:gd name="connsiteX3" fmla="*/ 5488040 w 5616575"/>
                <a:gd name="connsiteY3" fmla="*/ 627962 h 627962"/>
                <a:gd name="connsiteX4" fmla="*/ 128535 w 5616575"/>
                <a:gd name="connsiteY4" fmla="*/ 627962 h 627962"/>
                <a:gd name="connsiteX5" fmla="*/ 0 w 5616575"/>
                <a:gd name="connsiteY5" fmla="*/ 499427 h 62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575" h="627962">
                  <a:moveTo>
                    <a:pt x="0" y="0"/>
                  </a:moveTo>
                  <a:lnTo>
                    <a:pt x="5616575" y="0"/>
                  </a:lnTo>
                  <a:lnTo>
                    <a:pt x="5616575" y="499427"/>
                  </a:lnTo>
                  <a:cubicBezTo>
                    <a:pt x="5616575" y="570415"/>
                    <a:pt x="5559028" y="627962"/>
                    <a:pt x="5488040" y="627962"/>
                  </a:cubicBezTo>
                  <a:lnTo>
                    <a:pt x="128535" y="627962"/>
                  </a:lnTo>
                  <a:cubicBezTo>
                    <a:pt x="57547" y="627962"/>
                    <a:pt x="0" y="570415"/>
                    <a:pt x="0" y="4994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nvSpPr>
          <p:spPr>
            <a:xfrm>
              <a:off x="674342" y="5109113"/>
              <a:ext cx="5226739" cy="521970"/>
            </a:xfrm>
            <a:prstGeom prst="rect">
              <a:avLst/>
            </a:prstGeom>
            <a:noFill/>
          </p:spPr>
          <p:txBody>
            <a:bodyPr wrap="square" rtlCol="0">
              <a:spAutoFit/>
            </a:bodyPr>
            <a:lstStyle/>
            <a:p>
              <a:pPr algn="ctr"/>
              <a:r>
                <a:rPr lang="zh-CN" altLang="en-US" sz="2800" dirty="0">
                  <a:solidFill>
                    <a:schemeClr val="tx1">
                      <a:lumMod val="50000"/>
                      <a:lumOff val="50000"/>
                    </a:schemeClr>
                  </a:solidFill>
                </a:rPr>
                <a:t>物联网</a:t>
              </a:r>
              <a:endParaRPr lang="zh-CN" altLang="en-US" sz="2800" dirty="0">
                <a:solidFill>
                  <a:schemeClr val="tx1">
                    <a:lumMod val="50000"/>
                    <a:lumOff val="50000"/>
                  </a:schemeClr>
                </a:solidFill>
              </a:endParaRPr>
            </a:p>
          </p:txBody>
        </p:sp>
      </p:grpSp>
      <p:sp>
        <p:nvSpPr>
          <p:cNvPr id="21" name="文本框 20"/>
          <p:cNvSpPr txBox="1"/>
          <p:nvPr/>
        </p:nvSpPr>
        <p:spPr>
          <a:xfrm>
            <a:off x="7130361" y="1872868"/>
            <a:ext cx="2536153" cy="370840"/>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rPr>
              <a:t>物联网概念</a:t>
            </a:r>
            <a:endParaRPr lang="zh-CN" altLang="en-US" sz="1400" dirty="0">
              <a:solidFill>
                <a:schemeClr val="tx1">
                  <a:lumMod val="50000"/>
                  <a:lumOff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10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par>
                          <p:cTn id="22" fill="hold">
                            <p:stCondLst>
                              <p:cond delay="2500"/>
                            </p:stCondLst>
                            <p:childTnLst>
                              <p:par>
                                <p:cTn id="23" presetID="22" presetClass="entr" presetSubtype="1"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animBg="1"/>
      <p:bldP spid="18"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912523" y="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圆角 6"/>
          <p:cNvSpPr/>
          <p:nvPr/>
        </p:nvSpPr>
        <p:spPr>
          <a:xfrm>
            <a:off x="6096000" y="1313845"/>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0" name="图片 9" descr="E:\学习\2018上\网络安全\图片\u=1383965192,242782913&amp;fm=27&amp;gp=0.jpgu=1383965192,242782913&amp;fm=27&amp;gp=0"/>
          <p:cNvPicPr>
            <a:picLocks noChangeAspect="1"/>
          </p:cNvPicPr>
          <p:nvPr/>
        </p:nvPicPr>
        <p:blipFill>
          <a:blip r:embed="rId1"/>
          <a:srcRect/>
          <a:stretch>
            <a:fillRect/>
          </a:stretch>
        </p:blipFill>
        <p:spPr>
          <a:xfrm>
            <a:off x="6096000" y="1764978"/>
            <a:ext cx="5616575" cy="290957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3" name="文本框 12"/>
          <p:cNvSpPr txBox="1"/>
          <p:nvPr/>
        </p:nvSpPr>
        <p:spPr>
          <a:xfrm>
            <a:off x="479425" y="1040705"/>
            <a:ext cx="4417764" cy="583565"/>
          </a:xfrm>
          <a:prstGeom prst="rect">
            <a:avLst/>
          </a:prstGeom>
          <a:noFill/>
        </p:spPr>
        <p:txBody>
          <a:bodyPr wrap="square" rtlCol="0">
            <a:spAutoFit/>
          </a:bodyPr>
          <a:lstStyle/>
          <a:p>
            <a:r>
              <a:rPr lang="zh-CN" altLang="en-US" sz="3200" b="1" dirty="0">
                <a:solidFill>
                  <a:srgbClr val="08AEEA"/>
                </a:solidFill>
                <a:sym typeface="+mn-ea"/>
              </a:rPr>
              <a:t>从大数据来看：</a:t>
            </a:r>
            <a:endParaRPr lang="zh-CN" altLang="en-US" sz="3200" b="1" dirty="0">
              <a:solidFill>
                <a:srgbClr val="08AEEA"/>
              </a:solidFill>
              <a:effectLst>
                <a:outerShdw blurRad="38100" dist="25400" dir="5400000" algn="ctr" rotWithShape="0">
                  <a:srgbClr val="6E747A">
                    <a:alpha val="43000"/>
                  </a:srgbClr>
                </a:outerShdw>
              </a:effectLst>
              <a:sym typeface="+mn-ea"/>
            </a:endParaRPr>
          </a:p>
        </p:txBody>
      </p:sp>
      <p:sp>
        <p:nvSpPr>
          <p:cNvPr id="14" name="文本框 13"/>
          <p:cNvSpPr txBox="1"/>
          <p:nvPr/>
        </p:nvSpPr>
        <p:spPr>
          <a:xfrm>
            <a:off x="521391" y="1687036"/>
            <a:ext cx="3852306" cy="1529715"/>
          </a:xfrm>
          <a:prstGeom prst="rect">
            <a:avLst/>
          </a:prstGeom>
          <a:noFill/>
        </p:spPr>
        <p:txBody>
          <a:bodyPr wrap="square" rtlCol="0">
            <a:spAutoFit/>
          </a:bodyPr>
          <a:lstStyle/>
          <a:p>
            <a:pPr>
              <a:lnSpc>
                <a:spcPct val="130000"/>
              </a:lnSpc>
            </a:pPr>
            <a:r>
              <a:rPr lang="en-US">
                <a:sym typeface="+mn-ea"/>
              </a:rPr>
              <a:t>	</a:t>
            </a:r>
            <a:r>
              <a:rPr>
                <a:sym typeface="+mn-ea"/>
              </a:rPr>
              <a:t>根据相关数据，在产业规模方面，中国物联网从 2009 年的 1700 亿元显著提升至 2015 年的逾 7500 亿元，年复合增长率超过 25%。 </a:t>
            </a:r>
            <a:endParaRPr>
              <a:sym typeface="+mn-ea"/>
            </a:endParaRPr>
          </a:p>
        </p:txBody>
      </p:sp>
      <p:sp>
        <p:nvSpPr>
          <p:cNvPr id="15" name="文本框 14"/>
          <p:cNvSpPr txBox="1"/>
          <p:nvPr/>
        </p:nvSpPr>
        <p:spPr>
          <a:xfrm>
            <a:off x="581025" y="713361"/>
            <a:ext cx="2536153" cy="370840"/>
          </a:xfrm>
          <a:prstGeom prst="rect">
            <a:avLst/>
          </a:prstGeom>
          <a:noFill/>
        </p:spPr>
        <p:txBody>
          <a:bodyPr wrap="square" rtlCol="0">
            <a:spAutoFit/>
          </a:bodyPr>
          <a:lstStyle/>
          <a:p>
            <a:pPr>
              <a:lnSpc>
                <a:spcPct val="130000"/>
              </a:lnSpc>
            </a:pPr>
            <a:r>
              <a:rPr lang="en-US" altLang="zh-CN" sz="1400" dirty="0">
                <a:solidFill>
                  <a:schemeClr val="tx1">
                    <a:lumMod val="50000"/>
                    <a:lumOff val="50000"/>
                  </a:schemeClr>
                </a:solidFill>
              </a:rPr>
              <a:t>Problem  </a:t>
            </a:r>
            <a:endParaRPr lang="en-US" altLang="zh-CN" sz="1400" dirty="0">
              <a:solidFill>
                <a:schemeClr val="tx1">
                  <a:lumMod val="50000"/>
                  <a:lumOff val="50000"/>
                </a:schemeClr>
              </a:solidFill>
            </a:endParaRPr>
          </a:p>
        </p:txBody>
      </p:sp>
      <p:sp>
        <p:nvSpPr>
          <p:cNvPr id="16" name="文本框 15"/>
          <p:cNvSpPr txBox="1"/>
          <p:nvPr/>
        </p:nvSpPr>
        <p:spPr>
          <a:xfrm>
            <a:off x="479425" y="3662645"/>
            <a:ext cx="4417764" cy="645160"/>
          </a:xfrm>
          <a:prstGeom prst="rect">
            <a:avLst/>
          </a:prstGeom>
          <a:noFill/>
        </p:spPr>
        <p:txBody>
          <a:bodyPr wrap="square" rtlCol="0">
            <a:spAutoFit/>
          </a:bodyPr>
          <a:lstStyle/>
          <a:p>
            <a:r>
              <a:rPr lang="zh-CN" altLang="en-US" sz="3600" b="1" dirty="0">
                <a:solidFill>
                  <a:srgbClr val="08AEEA"/>
                </a:solidFill>
              </a:rPr>
              <a:t>从战略布局来看：</a:t>
            </a:r>
            <a:endParaRPr lang="zh-CN" altLang="en-US" sz="3600" b="1" dirty="0">
              <a:solidFill>
                <a:srgbClr val="08AEEA"/>
              </a:solidFill>
            </a:endParaRPr>
          </a:p>
        </p:txBody>
      </p:sp>
      <p:sp>
        <p:nvSpPr>
          <p:cNvPr id="17" name="文本框 16"/>
          <p:cNvSpPr txBox="1"/>
          <p:nvPr/>
        </p:nvSpPr>
        <p:spPr>
          <a:xfrm>
            <a:off x="521391" y="4308976"/>
            <a:ext cx="3852306" cy="1529715"/>
          </a:xfrm>
          <a:prstGeom prst="rect">
            <a:avLst/>
          </a:prstGeom>
          <a:noFill/>
        </p:spPr>
        <p:txBody>
          <a:bodyPr wrap="square" rtlCol="0">
            <a:spAutoFit/>
          </a:bodyPr>
          <a:lstStyle/>
          <a:p>
            <a:pPr>
              <a:lnSpc>
                <a:spcPct val="130000"/>
              </a:lnSpc>
            </a:pPr>
            <a:r>
              <a:rPr lang="en-US">
                <a:sym typeface="+mn-ea"/>
              </a:rPr>
              <a:t>	</a:t>
            </a:r>
            <a:r>
              <a:rPr>
                <a:sym typeface="+mn-ea"/>
              </a:rPr>
              <a:t>中国已在环渤海、长三角、泛珠三角以及中西部四大区域进行物联网集聚发展的产业布局，在多地建立国家级物联网产业基地和产业园区。</a:t>
            </a:r>
            <a:endParaRPr>
              <a:sym typeface="+mn-ea"/>
            </a:endParaRPr>
          </a:p>
        </p:txBody>
      </p:sp>
      <p:sp>
        <p:nvSpPr>
          <p:cNvPr id="3" name="文本框 2"/>
          <p:cNvSpPr txBox="1"/>
          <p:nvPr/>
        </p:nvSpPr>
        <p:spPr>
          <a:xfrm>
            <a:off x="5297805" y="873125"/>
            <a:ext cx="798195" cy="4693285"/>
          </a:xfrm>
          <a:prstGeom prst="rect">
            <a:avLst/>
          </a:prstGeom>
          <a:noFill/>
        </p:spPr>
        <p:txBody>
          <a:bodyPr vert="eaVert" wrap="square" rtlCol="0">
            <a:spAutoFit/>
          </a:bodyPr>
          <a:p>
            <a:pPr algn="ctr"/>
            <a:r>
              <a:rPr lang="zh-CN" altLang="en-US" sz="4000" b="1">
                <a:solidFill>
                  <a:srgbClr val="18CAB5"/>
                </a:solidFill>
                <a:sym typeface="+mn-ea"/>
              </a:rPr>
              <a:t>物联网发展现状</a:t>
            </a:r>
            <a:endParaRPr lang="zh-CN" altLang="en-US" sz="4000" b="1">
              <a:solidFill>
                <a:srgbClr val="18CAB5"/>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10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up)">
                                      <p:cBhvr>
                                        <p:cTn id="30" dur="1000"/>
                                        <p:tgtEl>
                                          <p:spTgt spid="14"/>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left)">
                                      <p:cBhvr>
                                        <p:cTn id="34" dur="1000"/>
                                        <p:tgtEl>
                                          <p:spTgt spid="16"/>
                                        </p:tgtEl>
                                      </p:cBhvr>
                                    </p:animEffect>
                                  </p:childTnLst>
                                </p:cTn>
                              </p:par>
                            </p:childTnLst>
                          </p:cTn>
                        </p:par>
                        <p:par>
                          <p:cTn id="35" fill="hold">
                            <p:stCondLst>
                              <p:cond delay="4500"/>
                            </p:stCondLst>
                            <p:childTnLst>
                              <p:par>
                                <p:cTn id="36" presetID="22" presetClass="entr" presetSubtype="1"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up)">
                                      <p:cBhvr>
                                        <p:cTn id="38"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7" grpId="0" bldLvl="0" animBg="1"/>
      <p:bldP spid="13" grpId="0"/>
      <p:bldP spid="14" grpId="0"/>
      <p:bldP spid="15" grpId="0"/>
      <p:bldP spid="16" grpId="0"/>
      <p:bldP spid="1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0" y="3349127"/>
            <a:ext cx="12192000" cy="3508873"/>
          </a:xfrm>
          <a:prstGeom prst="rect">
            <a:avLst/>
          </a:prstGeom>
          <a:gradFill>
            <a:gsLst>
              <a:gs pos="0">
                <a:srgbClr val="08AEEA">
                  <a:alpha val="0"/>
                </a:srgbClr>
              </a:gs>
              <a:gs pos="100000">
                <a:srgbClr val="2AF598">
                  <a:alpha val="25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3" name="图片 2"/>
          <p:cNvPicPr>
            <a:picLocks noChangeAspect="1"/>
          </p:cNvPicPr>
          <p:nvPr/>
        </p:nvPicPr>
        <p:blipFill>
          <a:blip r:embed="rId1"/>
          <a:stretch>
            <a:fillRect/>
          </a:stretch>
        </p:blipFill>
        <p:spPr>
          <a:xfrm>
            <a:off x="1978660" y="391795"/>
            <a:ext cx="7629525" cy="6136640"/>
          </a:xfrm>
          <a:prstGeom prst="rect">
            <a:avLst/>
          </a:prstGeom>
        </p:spPr>
      </p:pic>
      <p:sp>
        <p:nvSpPr>
          <p:cNvPr id="4" name="文本框 3"/>
          <p:cNvSpPr txBox="1"/>
          <p:nvPr/>
        </p:nvSpPr>
        <p:spPr>
          <a:xfrm>
            <a:off x="10282555" y="1750060"/>
            <a:ext cx="859790" cy="4243705"/>
          </a:xfrm>
          <a:prstGeom prst="rect">
            <a:avLst/>
          </a:prstGeom>
          <a:noFill/>
        </p:spPr>
        <p:txBody>
          <a:bodyPr vert="eaVert" wrap="square" rtlCol="0">
            <a:spAutoFit/>
          </a:bodyPr>
          <a:p>
            <a:r>
              <a:rPr lang="zh-CN" altLang="en-US" sz="4400" b="1">
                <a:solidFill>
                  <a:srgbClr val="18CAB5"/>
                </a:solidFill>
              </a:rPr>
              <a:t>物联网应用</a:t>
            </a:r>
            <a:endParaRPr lang="zh-CN" altLang="en-US" sz="4400" b="1">
              <a:solidFill>
                <a:srgbClr val="18CAB5"/>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854190" y="2243455"/>
            <a:ext cx="4686935" cy="768350"/>
          </a:xfrm>
          <a:prstGeom prst="rect">
            <a:avLst/>
          </a:prstGeom>
          <a:noFill/>
        </p:spPr>
        <p:txBody>
          <a:bodyPr wrap="square" rtlCol="0">
            <a:spAutoFit/>
          </a:bodyPr>
          <a:lstStyle/>
          <a:p>
            <a:pPr algn="ctr"/>
            <a:r>
              <a:rPr lang="zh-CN" altLang="en-US" sz="4400">
                <a:solidFill>
                  <a:srgbClr val="18CAB5"/>
                </a:solidFill>
                <a:effectLst>
                  <a:outerShdw blurRad="38100" dist="25400" dir="5400000" algn="ctr" rotWithShape="0">
                    <a:srgbClr val="6E747A">
                      <a:alpha val="43000"/>
                    </a:srgbClr>
                  </a:outerShdw>
                </a:effectLst>
                <a:sym typeface="+mn-ea"/>
              </a:rPr>
              <a:t>你了解智慧城市吗？</a:t>
            </a:r>
            <a:endParaRPr lang="zh-CN" altLang="en-US" sz="4400">
              <a:solidFill>
                <a:srgbClr val="18CAB5"/>
              </a:solidFill>
              <a:effectLst>
                <a:outerShdw blurRad="38100" dist="25400" dir="5400000" algn="ctr" rotWithShape="0">
                  <a:srgbClr val="6E747A">
                    <a:alpha val="43000"/>
                  </a:srgbClr>
                </a:outerShdw>
              </a:effectLst>
              <a:sym typeface="+mn-ea"/>
            </a:endParaRPr>
          </a:p>
        </p:txBody>
      </p:sp>
      <p:sp>
        <p:nvSpPr>
          <p:cNvPr id="5" name="圆: 空心 4"/>
          <p:cNvSpPr/>
          <p:nvPr/>
        </p:nvSpPr>
        <p:spPr>
          <a:xfrm>
            <a:off x="-16200332" y="-6210301"/>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8" name="文本框 17"/>
          <p:cNvSpPr txBox="1"/>
          <p:nvPr/>
        </p:nvSpPr>
        <p:spPr>
          <a:xfrm>
            <a:off x="6567170" y="3173730"/>
            <a:ext cx="5260340" cy="2091690"/>
          </a:xfrm>
          <a:prstGeom prst="rect">
            <a:avLst/>
          </a:prstGeom>
          <a:noFill/>
        </p:spPr>
        <p:txBody>
          <a:bodyPr wrap="square" rtlCol="0">
            <a:spAutoFit/>
          </a:bodyPr>
          <a:lstStyle/>
          <a:p>
            <a:pPr>
              <a:lnSpc>
                <a:spcPct val="130000"/>
              </a:lnSpc>
            </a:pPr>
            <a:r>
              <a:rPr lang="en-US" altLang="zh-CN" sz="2000">
                <a:sym typeface="+mn-ea"/>
              </a:rPr>
              <a:t>	</a:t>
            </a:r>
            <a:r>
              <a:rPr lang="zh-CN" altLang="en-US" sz="2000">
                <a:sym typeface="+mn-ea"/>
              </a:rPr>
              <a:t>运用</a:t>
            </a:r>
            <a:r>
              <a:rPr lang="zh-CN" altLang="en-US" sz="2000" b="1">
                <a:sym typeface="+mn-ea"/>
              </a:rPr>
              <a:t>物联网和信息通信技术手段</a:t>
            </a:r>
            <a:r>
              <a:rPr lang="zh-CN" altLang="en-US" sz="2000">
                <a:sym typeface="+mn-ea"/>
              </a:rPr>
              <a:t>感测、分析、整合城市运行核心系统的各项关键信息，从而对包括民生、环保、公共安全、城市服务、工商业活动在内的各种需求做出智能响应。</a:t>
            </a:r>
            <a:endParaRPr lang="zh-CN" altLang="en-US" sz="2000" dirty="0">
              <a:solidFill>
                <a:schemeClr val="tx1">
                  <a:lumMod val="50000"/>
                  <a:lumOff val="50000"/>
                </a:schemeClr>
              </a:solidFill>
              <a:sym typeface="+mn-ea"/>
            </a:endParaRPr>
          </a:p>
        </p:txBody>
      </p:sp>
      <p:grpSp>
        <p:nvGrpSpPr>
          <p:cNvPr id="22" name="组合 21"/>
          <p:cNvGrpSpPr/>
          <p:nvPr/>
        </p:nvGrpSpPr>
        <p:grpSpPr>
          <a:xfrm>
            <a:off x="479425" y="1872868"/>
            <a:ext cx="5616575" cy="3811836"/>
            <a:chOff x="479425" y="1872868"/>
            <a:chExt cx="5616575" cy="3811836"/>
          </a:xfrm>
        </p:grpSpPr>
        <p:sp>
          <p:nvSpPr>
            <p:cNvPr id="10" name="矩形: 圆角 9"/>
            <p:cNvSpPr/>
            <p:nvPr/>
          </p:nvSpPr>
          <p:spPr>
            <a:xfrm>
              <a:off x="479425" y="1872868"/>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4" name="图片 13" descr="E:\学习\2018上\网络安全\图片\timg (1).jpgtimg (1)"/>
            <p:cNvPicPr>
              <a:picLocks noChangeAspect="1"/>
            </p:cNvPicPr>
            <p:nvPr/>
          </p:nvPicPr>
          <p:blipFill>
            <a:blip r:embed="rId1"/>
            <a:srcRect/>
            <a:stretch>
              <a:fillRect/>
            </a:stretch>
          </p:blipFill>
          <p:spPr>
            <a:xfrm>
              <a:off x="636588" y="2131596"/>
              <a:ext cx="5302250" cy="329438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7" name="任意多边形: 形状 16"/>
            <p:cNvSpPr/>
            <p:nvPr/>
          </p:nvSpPr>
          <p:spPr>
            <a:xfrm>
              <a:off x="479425" y="5056742"/>
              <a:ext cx="5616575" cy="627962"/>
            </a:xfrm>
            <a:custGeom>
              <a:avLst/>
              <a:gdLst>
                <a:gd name="connsiteX0" fmla="*/ 0 w 5616575"/>
                <a:gd name="connsiteY0" fmla="*/ 0 h 627962"/>
                <a:gd name="connsiteX1" fmla="*/ 5616575 w 5616575"/>
                <a:gd name="connsiteY1" fmla="*/ 0 h 627962"/>
                <a:gd name="connsiteX2" fmla="*/ 5616575 w 5616575"/>
                <a:gd name="connsiteY2" fmla="*/ 499427 h 627962"/>
                <a:gd name="connsiteX3" fmla="*/ 5488040 w 5616575"/>
                <a:gd name="connsiteY3" fmla="*/ 627962 h 627962"/>
                <a:gd name="connsiteX4" fmla="*/ 128535 w 5616575"/>
                <a:gd name="connsiteY4" fmla="*/ 627962 h 627962"/>
                <a:gd name="connsiteX5" fmla="*/ 0 w 5616575"/>
                <a:gd name="connsiteY5" fmla="*/ 499427 h 62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16575" h="627962">
                  <a:moveTo>
                    <a:pt x="0" y="0"/>
                  </a:moveTo>
                  <a:lnTo>
                    <a:pt x="5616575" y="0"/>
                  </a:lnTo>
                  <a:lnTo>
                    <a:pt x="5616575" y="499427"/>
                  </a:lnTo>
                  <a:cubicBezTo>
                    <a:pt x="5616575" y="570415"/>
                    <a:pt x="5559028" y="627962"/>
                    <a:pt x="5488040" y="627962"/>
                  </a:cubicBezTo>
                  <a:lnTo>
                    <a:pt x="128535" y="627962"/>
                  </a:lnTo>
                  <a:cubicBezTo>
                    <a:pt x="57547" y="627962"/>
                    <a:pt x="0" y="570415"/>
                    <a:pt x="0" y="49942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文本框 18"/>
            <p:cNvSpPr txBox="1"/>
            <p:nvPr/>
          </p:nvSpPr>
          <p:spPr>
            <a:xfrm>
              <a:off x="674342" y="5109113"/>
              <a:ext cx="5226739" cy="521970"/>
            </a:xfrm>
            <a:prstGeom prst="rect">
              <a:avLst/>
            </a:prstGeom>
            <a:noFill/>
          </p:spPr>
          <p:txBody>
            <a:bodyPr wrap="square" rtlCol="0">
              <a:spAutoFit/>
            </a:bodyPr>
            <a:lstStyle/>
            <a:p>
              <a:pPr algn="ctr"/>
              <a:r>
                <a:rPr lang="zh-CN" altLang="en-US" sz="2800" dirty="0">
                  <a:solidFill>
                    <a:schemeClr val="tx1">
                      <a:lumMod val="50000"/>
                      <a:lumOff val="50000"/>
                    </a:schemeClr>
                  </a:solidFill>
                </a:rPr>
                <a:t>智慧城市</a:t>
              </a:r>
              <a:endParaRPr lang="zh-CN" altLang="en-US" sz="2800" dirty="0">
                <a:solidFill>
                  <a:schemeClr val="tx1">
                    <a:lumMod val="50000"/>
                    <a:lumOff val="50000"/>
                  </a:schemeClr>
                </a:solidFill>
              </a:endParaRPr>
            </a:p>
          </p:txBody>
        </p:sp>
      </p:grpSp>
      <p:sp>
        <p:nvSpPr>
          <p:cNvPr id="21" name="文本框 20"/>
          <p:cNvSpPr txBox="1"/>
          <p:nvPr/>
        </p:nvSpPr>
        <p:spPr>
          <a:xfrm>
            <a:off x="7130361" y="1872868"/>
            <a:ext cx="2536153" cy="370840"/>
          </a:xfrm>
          <a:prstGeom prst="rect">
            <a:avLst/>
          </a:prstGeom>
          <a:noFill/>
        </p:spPr>
        <p:txBody>
          <a:bodyPr wrap="square" rtlCol="0">
            <a:spAutoFit/>
          </a:bodyPr>
          <a:lstStyle/>
          <a:p>
            <a:pPr>
              <a:lnSpc>
                <a:spcPct val="130000"/>
              </a:lnSpc>
            </a:pPr>
            <a:r>
              <a:rPr lang="zh-CN" altLang="en-US" sz="1400" dirty="0">
                <a:solidFill>
                  <a:schemeClr val="tx1">
                    <a:lumMod val="50000"/>
                    <a:lumOff val="50000"/>
                  </a:schemeClr>
                </a:solidFill>
              </a:rPr>
              <a:t>智慧城市内涵</a:t>
            </a:r>
            <a:endParaRPr lang="zh-CN" altLang="en-US" sz="1400" dirty="0">
              <a:solidFill>
                <a:schemeClr val="tx1">
                  <a:lumMod val="50000"/>
                  <a:lumOff val="50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1000"/>
                                        <p:tgtEl>
                                          <p:spTgt spid="22"/>
                                        </p:tgtEl>
                                      </p:cBhvr>
                                    </p:animEffect>
                                    <p:anim calcmode="lin" valueType="num">
                                      <p:cBhvr>
                                        <p:cTn id="13" dur="1000" fill="hold"/>
                                        <p:tgtEl>
                                          <p:spTgt spid="22"/>
                                        </p:tgtEl>
                                        <p:attrNameLst>
                                          <p:attrName>ppt_x</p:attrName>
                                        </p:attrNameLst>
                                      </p:cBhvr>
                                      <p:tavLst>
                                        <p:tav tm="0">
                                          <p:val>
                                            <p:strVal val="#ppt_x"/>
                                          </p:val>
                                        </p:tav>
                                        <p:tav tm="100000">
                                          <p:val>
                                            <p:strVal val="#ppt_x"/>
                                          </p:val>
                                        </p:tav>
                                      </p:tavLst>
                                    </p:anim>
                                    <p:anim calcmode="lin" valueType="num">
                                      <p:cBhvr>
                                        <p:cTn id="14" dur="1000" fill="hold"/>
                                        <p:tgtEl>
                                          <p:spTgt spid="22"/>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8"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left)">
                                      <p:cBhvr>
                                        <p:cTn id="18" dur="10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par>
                          <p:cTn id="22" fill="hold">
                            <p:stCondLst>
                              <p:cond delay="2500"/>
                            </p:stCondLst>
                            <p:childTnLst>
                              <p:par>
                                <p:cTn id="23" presetID="22" presetClass="entr" presetSubtype="1" fill="hold" grpId="0" nodeType="after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wipe(up)">
                                      <p:cBhvr>
                                        <p:cTn id="25"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bldLvl="0" animBg="1"/>
      <p:bldP spid="18"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圆: 空心 36"/>
          <p:cNvSpPr/>
          <p:nvPr/>
        </p:nvSpPr>
        <p:spPr>
          <a:xfrm>
            <a:off x="-12202541" y="-14543642"/>
            <a:ext cx="19278602" cy="19278602"/>
          </a:xfrm>
          <a:prstGeom prst="donut">
            <a:avLst>
              <a:gd name="adj" fmla="val 3568"/>
            </a:avLst>
          </a:prstGeom>
          <a:gradFill>
            <a:gsLst>
              <a:gs pos="0">
                <a:srgbClr val="08AEEA"/>
              </a:gs>
              <a:gs pos="100000">
                <a:srgbClr val="2AF598"/>
              </a:gs>
            </a:gsLst>
            <a:lin ang="2700000" scaled="0"/>
          </a:gradFill>
          <a:ln>
            <a:noFill/>
          </a:ln>
          <a:effectLst>
            <a:outerShdw blurRad="127000" dist="38100" dir="5400000" algn="t" rotWithShape="0">
              <a:schemeClr val="accent5">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5" name="文本框 34"/>
          <p:cNvSpPr txBox="1"/>
          <p:nvPr/>
        </p:nvSpPr>
        <p:spPr>
          <a:xfrm>
            <a:off x="6748780" y="1499235"/>
            <a:ext cx="6202680" cy="645160"/>
          </a:xfrm>
          <a:prstGeom prst="rect">
            <a:avLst/>
          </a:prstGeom>
          <a:noFill/>
        </p:spPr>
        <p:txBody>
          <a:bodyPr wrap="square" rtlCol="0">
            <a:spAutoFit/>
          </a:bodyPr>
          <a:lstStyle/>
          <a:p>
            <a:r>
              <a:rPr lang="zh-CN" altLang="en-US" sz="3600" b="1" dirty="0">
                <a:solidFill>
                  <a:srgbClr val="18CAB5"/>
                </a:solidFill>
              </a:rPr>
              <a:t>我国智慧城市发展现状</a:t>
            </a:r>
            <a:endParaRPr lang="zh-CN" altLang="en-US" sz="3600" b="1" dirty="0">
              <a:solidFill>
                <a:srgbClr val="18CAB5"/>
              </a:solidFill>
            </a:endParaRPr>
          </a:p>
        </p:txBody>
      </p:sp>
      <p:sp>
        <p:nvSpPr>
          <p:cNvPr id="36" name="文本框 35"/>
          <p:cNvSpPr txBox="1"/>
          <p:nvPr/>
        </p:nvSpPr>
        <p:spPr>
          <a:xfrm>
            <a:off x="7076061" y="2376404"/>
            <a:ext cx="4417764" cy="410845"/>
          </a:xfrm>
          <a:prstGeom prst="rect">
            <a:avLst/>
          </a:prstGeom>
          <a:noFill/>
        </p:spPr>
        <p:txBody>
          <a:bodyPr wrap="square" rtlCol="0">
            <a:spAutoFit/>
          </a:bodyPr>
          <a:lstStyle/>
          <a:p>
            <a:pPr>
              <a:lnSpc>
                <a:spcPct val="130000"/>
              </a:lnSpc>
            </a:pPr>
            <a:r>
              <a:rPr lang="en-US" altLang="zh-CN" sz="1600" dirty="0">
                <a:solidFill>
                  <a:schemeClr val="tx1">
                    <a:lumMod val="50000"/>
                    <a:lumOff val="50000"/>
                  </a:schemeClr>
                </a:solidFill>
              </a:rPr>
              <a:t> </a:t>
            </a:r>
            <a:endParaRPr lang="en-US" altLang="zh-CN" sz="1600" dirty="0">
              <a:solidFill>
                <a:schemeClr val="tx1">
                  <a:lumMod val="50000"/>
                  <a:lumOff val="50000"/>
                </a:schemeClr>
              </a:solidFill>
            </a:endParaRPr>
          </a:p>
        </p:txBody>
      </p:sp>
      <p:cxnSp>
        <p:nvCxnSpPr>
          <p:cNvPr id="42" name="直接连接符 41"/>
          <p:cNvCxnSpPr/>
          <p:nvPr/>
        </p:nvCxnSpPr>
        <p:spPr>
          <a:xfrm>
            <a:off x="6623050" y="2267922"/>
            <a:ext cx="4921250" cy="0"/>
          </a:xfrm>
          <a:prstGeom prst="line">
            <a:avLst/>
          </a:prstGeom>
          <a:ln>
            <a:solidFill>
              <a:schemeClr val="tx1">
                <a:lumMod val="85000"/>
                <a:lumOff val="15000"/>
                <a:alpha val="4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flipV="1">
            <a:off x="6577330" y="6136341"/>
            <a:ext cx="5010150" cy="14904"/>
          </a:xfrm>
          <a:prstGeom prst="line">
            <a:avLst/>
          </a:prstGeom>
          <a:ln>
            <a:gradFill>
              <a:gsLst>
                <a:gs pos="0">
                  <a:srgbClr val="08AEEA"/>
                </a:gs>
                <a:gs pos="100000">
                  <a:srgbClr val="29F3AF"/>
                </a:gs>
              </a:gsLst>
              <a:lin ang="0" scaled="0"/>
            </a:gra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7075805" y="2501900"/>
            <a:ext cx="4231640" cy="3415030"/>
          </a:xfrm>
          <a:prstGeom prst="rect">
            <a:avLst/>
          </a:prstGeom>
          <a:noFill/>
        </p:spPr>
        <p:txBody>
          <a:bodyPr wrap="square" rtlCol="0">
            <a:spAutoFit/>
          </a:bodyPr>
          <a:p>
            <a:r>
              <a:rPr lang="en-US" altLang="zh-CN" sz="2400"/>
              <a:t>	</a:t>
            </a:r>
            <a:r>
              <a:rPr lang="zh-CN" altLang="en-US" sz="2400"/>
              <a:t>住房和城乡建设部在2013年和2015年分别公布了3批智慧城市试点城市，总数达到了277个。</a:t>
            </a:r>
            <a:endParaRPr lang="zh-CN" altLang="en-US" sz="2400"/>
          </a:p>
          <a:p>
            <a:r>
              <a:rPr lang="en-US" altLang="zh-CN" sz="2400"/>
              <a:t>	</a:t>
            </a:r>
            <a:r>
              <a:rPr lang="zh-CN" altLang="en-US" sz="2400"/>
              <a:t>其中省会城市有10个，占比为3.6%，地级市有96个，占比为34.7%，县级市有81个，占比为29.2%，区、乡镇有90个，占比为32.5%.</a:t>
            </a:r>
            <a:endParaRPr lang="zh-CN" altLang="en-US" sz="2400"/>
          </a:p>
        </p:txBody>
      </p:sp>
      <p:pic>
        <p:nvPicPr>
          <p:cNvPr id="3" name="图片 2"/>
          <p:cNvPicPr>
            <a:picLocks noChangeAspect="1"/>
          </p:cNvPicPr>
          <p:nvPr/>
        </p:nvPicPr>
        <p:blipFill>
          <a:blip r:embed="rId1"/>
          <a:stretch>
            <a:fillRect/>
          </a:stretch>
        </p:blipFill>
        <p:spPr>
          <a:xfrm>
            <a:off x="683260" y="1238250"/>
            <a:ext cx="5822950" cy="49129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1000" fill="hold"/>
                                        <p:tgtEl>
                                          <p:spTgt spid="37"/>
                                        </p:tgtEl>
                                        <p:attrNameLst>
                                          <p:attrName>ppt_x</p:attrName>
                                        </p:attrNameLst>
                                      </p:cBhvr>
                                      <p:tavLst>
                                        <p:tav tm="0">
                                          <p:val>
                                            <p:strVal val="0-#ppt_w/2"/>
                                          </p:val>
                                        </p:tav>
                                        <p:tav tm="100000">
                                          <p:val>
                                            <p:strVal val="#ppt_x"/>
                                          </p:val>
                                        </p:tav>
                                      </p:tavLst>
                                    </p:anim>
                                    <p:anim calcmode="lin" valueType="num">
                                      <p:cBhvr additive="base">
                                        <p:cTn id="8" dur="1000" fill="hold"/>
                                        <p:tgtEl>
                                          <p:spTgt spid="37"/>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nodeType="afterEffect">
                                  <p:stCondLst>
                                    <p:cond delay="0"/>
                                  </p:stCondLst>
                                  <p:childTnLst>
                                    <p:set>
                                      <p:cBhvr>
                                        <p:cTn id="11" dur="1" fill="hold">
                                          <p:stCondLst>
                                            <p:cond delay="0"/>
                                          </p:stCondLst>
                                        </p:cTn>
                                        <p:tgtEl>
                                          <p:spTgt spid="42"/>
                                        </p:tgtEl>
                                        <p:attrNameLst>
                                          <p:attrName>style.visibility</p:attrName>
                                        </p:attrNameLst>
                                      </p:cBhvr>
                                      <p:to>
                                        <p:strVal val="visible"/>
                                      </p:to>
                                    </p:set>
                                    <p:animEffect transition="in" filter="wipe(left)">
                                      <p:cBhvr>
                                        <p:cTn id="12" dur="1000"/>
                                        <p:tgtEl>
                                          <p:spTgt spid="42"/>
                                        </p:tgtEl>
                                      </p:cBhvr>
                                    </p:animEffect>
                                  </p:childTnLst>
                                </p:cTn>
                              </p:par>
                            </p:childTnLst>
                          </p:cTn>
                        </p:par>
                        <p:par>
                          <p:cTn id="13" fill="hold">
                            <p:stCondLst>
                              <p:cond delay="2000"/>
                            </p:stCondLst>
                            <p:childTnLst>
                              <p:par>
                                <p:cTn id="14" presetID="22" presetClass="entr" presetSubtype="4" fill="hold" grpId="0" nodeType="after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wipe(down)">
                                      <p:cBhvr>
                                        <p:cTn id="16" dur="1000"/>
                                        <p:tgtEl>
                                          <p:spTgt spid="35"/>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up)">
                                      <p:cBhvr>
                                        <p:cTn id="19" dur="1000"/>
                                        <p:tgtEl>
                                          <p:spTgt spid="36"/>
                                        </p:tgtEl>
                                      </p:cBhvr>
                                    </p:animEffect>
                                  </p:childTnLst>
                                </p:cTn>
                              </p:par>
                            </p:childTnLst>
                          </p:cTn>
                        </p:par>
                        <p:par>
                          <p:cTn id="20" fill="hold">
                            <p:stCondLst>
                              <p:cond delay="3000"/>
                            </p:stCondLst>
                            <p:childTnLst>
                              <p:par>
                                <p:cTn id="21" presetID="22" presetClass="entr" presetSubtype="2" fill="hold" nodeType="afterEffect">
                                  <p:stCondLst>
                                    <p:cond delay="0"/>
                                  </p:stCondLst>
                                  <p:childTnLst>
                                    <p:set>
                                      <p:cBhvr>
                                        <p:cTn id="22" dur="1" fill="hold">
                                          <p:stCondLst>
                                            <p:cond delay="0"/>
                                          </p:stCondLst>
                                        </p:cTn>
                                        <p:tgtEl>
                                          <p:spTgt spid="67"/>
                                        </p:tgtEl>
                                        <p:attrNameLst>
                                          <p:attrName>style.visibility</p:attrName>
                                        </p:attrNameLst>
                                      </p:cBhvr>
                                      <p:to>
                                        <p:strVal val="visible"/>
                                      </p:to>
                                    </p:set>
                                    <p:animEffect transition="in" filter="wipe(right)">
                                      <p:cBhvr>
                                        <p:cTn id="23" dur="10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P spid="35" grpId="0"/>
      <p:bldP spid="3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圆: 空心 25"/>
          <p:cNvSpPr/>
          <p:nvPr/>
        </p:nvSpPr>
        <p:spPr>
          <a:xfrm>
            <a:off x="7912523" y="0"/>
            <a:ext cx="19278602" cy="19278602"/>
          </a:xfrm>
          <a:prstGeom prst="donut">
            <a:avLst>
              <a:gd name="adj" fmla="val 3568"/>
            </a:avLst>
          </a:prstGeom>
          <a:gradFill>
            <a:gsLst>
              <a:gs pos="0">
                <a:srgbClr val="08AEEA"/>
              </a:gs>
              <a:gs pos="100000">
                <a:srgbClr val="2AF598"/>
              </a:gs>
            </a:gsLst>
            <a:lin ang="27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矩形: 圆角 6"/>
          <p:cNvSpPr/>
          <p:nvPr/>
        </p:nvSpPr>
        <p:spPr>
          <a:xfrm>
            <a:off x="6096000" y="1313845"/>
            <a:ext cx="5616575" cy="3811836"/>
          </a:xfrm>
          <a:prstGeom prst="roundRect">
            <a:avLst>
              <a:gd name="adj" fmla="val 3372"/>
            </a:avLst>
          </a:prstGeom>
          <a:solidFill>
            <a:schemeClr val="bg1"/>
          </a:solidFill>
          <a:ln>
            <a:noFill/>
          </a:ln>
          <a:effectLst>
            <a:outerShdw blurRad="127000" dist="38100" dir="5400000" algn="t" rotWithShape="0">
              <a:srgbClr val="0BDB8C">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10" name="图片 9" descr="E:\学习\2018上\网络安全\图片\timg.jpgtimg"/>
          <p:cNvPicPr>
            <a:picLocks noChangeAspect="1"/>
          </p:cNvPicPr>
          <p:nvPr/>
        </p:nvPicPr>
        <p:blipFill>
          <a:blip r:embed="rId1"/>
          <a:srcRect/>
          <a:stretch>
            <a:fillRect/>
          </a:stretch>
        </p:blipFill>
        <p:spPr>
          <a:xfrm>
            <a:off x="6096000" y="1469703"/>
            <a:ext cx="5616575" cy="3500120"/>
          </a:xfrm>
          <a:custGeom>
            <a:avLst/>
            <a:gdLst>
              <a:gd name="connsiteX0" fmla="*/ 128535 w 5616575"/>
              <a:gd name="connsiteY0" fmla="*/ 0 h 3811836"/>
              <a:gd name="connsiteX1" fmla="*/ 5488040 w 5616575"/>
              <a:gd name="connsiteY1" fmla="*/ 0 h 3811836"/>
              <a:gd name="connsiteX2" fmla="*/ 5616575 w 5616575"/>
              <a:gd name="connsiteY2" fmla="*/ 128535 h 3811836"/>
              <a:gd name="connsiteX3" fmla="*/ 5616575 w 5616575"/>
              <a:gd name="connsiteY3" fmla="*/ 3683301 h 3811836"/>
              <a:gd name="connsiteX4" fmla="*/ 5488040 w 5616575"/>
              <a:gd name="connsiteY4" fmla="*/ 3811836 h 3811836"/>
              <a:gd name="connsiteX5" fmla="*/ 128535 w 5616575"/>
              <a:gd name="connsiteY5" fmla="*/ 3811836 h 3811836"/>
              <a:gd name="connsiteX6" fmla="*/ 0 w 5616575"/>
              <a:gd name="connsiteY6" fmla="*/ 3683301 h 3811836"/>
              <a:gd name="connsiteX7" fmla="*/ 0 w 5616575"/>
              <a:gd name="connsiteY7" fmla="*/ 128535 h 3811836"/>
              <a:gd name="connsiteX8" fmla="*/ 128535 w 5616575"/>
              <a:gd name="connsiteY8" fmla="*/ 0 h 3811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616575" h="3811836">
                <a:moveTo>
                  <a:pt x="128535" y="0"/>
                </a:moveTo>
                <a:lnTo>
                  <a:pt x="5488040" y="0"/>
                </a:lnTo>
                <a:cubicBezTo>
                  <a:pt x="5559028" y="0"/>
                  <a:pt x="5616575" y="57547"/>
                  <a:pt x="5616575" y="128535"/>
                </a:cubicBezTo>
                <a:lnTo>
                  <a:pt x="5616575" y="3683301"/>
                </a:lnTo>
                <a:cubicBezTo>
                  <a:pt x="5616575" y="3754289"/>
                  <a:pt x="5559028" y="3811836"/>
                  <a:pt x="5488040" y="3811836"/>
                </a:cubicBezTo>
                <a:lnTo>
                  <a:pt x="128535" y="3811836"/>
                </a:lnTo>
                <a:cubicBezTo>
                  <a:pt x="57547" y="3811836"/>
                  <a:pt x="0" y="3754289"/>
                  <a:pt x="0" y="3683301"/>
                </a:cubicBezTo>
                <a:lnTo>
                  <a:pt x="0" y="128535"/>
                </a:lnTo>
                <a:cubicBezTo>
                  <a:pt x="0" y="57547"/>
                  <a:pt x="57547" y="0"/>
                  <a:pt x="128535" y="0"/>
                </a:cubicBezTo>
                <a:close/>
              </a:path>
            </a:pathLst>
          </a:custGeom>
        </p:spPr>
      </p:pic>
      <p:sp>
        <p:nvSpPr>
          <p:cNvPr id="13" name="文本框 12"/>
          <p:cNvSpPr txBox="1"/>
          <p:nvPr/>
        </p:nvSpPr>
        <p:spPr>
          <a:xfrm>
            <a:off x="479425" y="1040705"/>
            <a:ext cx="4417764" cy="583565"/>
          </a:xfrm>
          <a:prstGeom prst="rect">
            <a:avLst/>
          </a:prstGeom>
          <a:noFill/>
        </p:spPr>
        <p:txBody>
          <a:bodyPr wrap="square" rtlCol="0">
            <a:spAutoFit/>
          </a:bodyPr>
          <a:lstStyle/>
          <a:p>
            <a:r>
              <a:rPr lang="en-US" altLang="zh-CN" sz="3200" b="1" dirty="0">
                <a:solidFill>
                  <a:srgbClr val="08AEEA"/>
                </a:solidFill>
                <a:sym typeface="+mn-ea"/>
              </a:rPr>
              <a:t>城市管理模式创新滞后</a:t>
            </a:r>
            <a:endParaRPr lang="en-US" altLang="zh-CN" sz="3200" b="1" dirty="0">
              <a:solidFill>
                <a:srgbClr val="08AEEA"/>
              </a:solidFill>
              <a:effectLst>
                <a:outerShdw blurRad="38100" dist="25400" dir="5400000" algn="ctr" rotWithShape="0">
                  <a:srgbClr val="6E747A">
                    <a:alpha val="43000"/>
                  </a:srgbClr>
                </a:outerShdw>
              </a:effectLst>
              <a:sym typeface="+mn-ea"/>
            </a:endParaRPr>
          </a:p>
        </p:txBody>
      </p:sp>
      <p:sp>
        <p:nvSpPr>
          <p:cNvPr id="14" name="文本框 13"/>
          <p:cNvSpPr txBox="1"/>
          <p:nvPr/>
        </p:nvSpPr>
        <p:spPr>
          <a:xfrm>
            <a:off x="521391" y="1687036"/>
            <a:ext cx="3852306" cy="1529715"/>
          </a:xfrm>
          <a:prstGeom prst="rect">
            <a:avLst/>
          </a:prstGeom>
          <a:noFill/>
        </p:spPr>
        <p:txBody>
          <a:bodyPr wrap="square" rtlCol="0">
            <a:spAutoFit/>
          </a:bodyPr>
          <a:lstStyle/>
          <a:p>
            <a:pPr>
              <a:lnSpc>
                <a:spcPct val="130000"/>
              </a:lnSpc>
            </a:pPr>
            <a:r>
              <a:rPr lang="en-US" altLang="zh-CN">
                <a:sym typeface="+mn-ea"/>
              </a:rPr>
              <a:t>	</a:t>
            </a:r>
            <a:r>
              <a:rPr lang="zh-CN" altLang="en-US">
                <a:sym typeface="+mn-ea"/>
              </a:rPr>
              <a:t>由于各个系统建设标准不统一，缺乏科学有效的信息开放、共享和利用城市机制，从而形成大量的“信息孤岛”。</a:t>
            </a:r>
            <a:endParaRPr lang="en-US" altLang="zh-CN" dirty="0">
              <a:solidFill>
                <a:schemeClr val="tx1">
                  <a:lumMod val="50000"/>
                  <a:lumOff val="50000"/>
                </a:schemeClr>
              </a:solidFill>
            </a:endParaRPr>
          </a:p>
        </p:txBody>
      </p:sp>
      <p:sp>
        <p:nvSpPr>
          <p:cNvPr id="15" name="文本框 14"/>
          <p:cNvSpPr txBox="1"/>
          <p:nvPr/>
        </p:nvSpPr>
        <p:spPr>
          <a:xfrm>
            <a:off x="581025" y="713361"/>
            <a:ext cx="2536153" cy="370840"/>
          </a:xfrm>
          <a:prstGeom prst="rect">
            <a:avLst/>
          </a:prstGeom>
          <a:noFill/>
        </p:spPr>
        <p:txBody>
          <a:bodyPr wrap="square" rtlCol="0">
            <a:spAutoFit/>
          </a:bodyPr>
          <a:lstStyle/>
          <a:p>
            <a:pPr>
              <a:lnSpc>
                <a:spcPct val="130000"/>
              </a:lnSpc>
            </a:pPr>
            <a:r>
              <a:rPr lang="en-US" altLang="zh-CN" sz="1400" dirty="0">
                <a:solidFill>
                  <a:schemeClr val="tx1">
                    <a:lumMod val="50000"/>
                    <a:lumOff val="50000"/>
                  </a:schemeClr>
                </a:solidFill>
              </a:rPr>
              <a:t>Problem  </a:t>
            </a:r>
            <a:endParaRPr lang="en-US" altLang="zh-CN" sz="1400" dirty="0">
              <a:solidFill>
                <a:schemeClr val="tx1">
                  <a:lumMod val="50000"/>
                  <a:lumOff val="50000"/>
                </a:schemeClr>
              </a:solidFill>
            </a:endParaRPr>
          </a:p>
        </p:txBody>
      </p:sp>
      <p:sp>
        <p:nvSpPr>
          <p:cNvPr id="16" name="文本框 15"/>
          <p:cNvSpPr txBox="1"/>
          <p:nvPr/>
        </p:nvSpPr>
        <p:spPr>
          <a:xfrm>
            <a:off x="479425" y="3662645"/>
            <a:ext cx="4417764" cy="583565"/>
          </a:xfrm>
          <a:prstGeom prst="rect">
            <a:avLst/>
          </a:prstGeom>
          <a:noFill/>
        </p:spPr>
        <p:txBody>
          <a:bodyPr wrap="square" rtlCol="0">
            <a:spAutoFit/>
          </a:bodyPr>
          <a:lstStyle/>
          <a:p>
            <a:r>
              <a:rPr lang="en-US" altLang="zh-CN" sz="3200" b="1" dirty="0">
                <a:solidFill>
                  <a:srgbClr val="08AEEA"/>
                </a:solidFill>
                <a:sym typeface="+mn-ea"/>
              </a:rPr>
              <a:t>缺乏顶层设计</a:t>
            </a:r>
            <a:endParaRPr lang="zh-CN" altLang="en-US" sz="3600" b="1" dirty="0">
              <a:solidFill>
                <a:srgbClr val="08AEEA"/>
              </a:solidFill>
            </a:endParaRPr>
          </a:p>
        </p:txBody>
      </p:sp>
      <p:sp>
        <p:nvSpPr>
          <p:cNvPr id="17" name="文本框 16"/>
          <p:cNvSpPr txBox="1"/>
          <p:nvPr/>
        </p:nvSpPr>
        <p:spPr>
          <a:xfrm>
            <a:off x="521391" y="4308976"/>
            <a:ext cx="3852306" cy="1529715"/>
          </a:xfrm>
          <a:prstGeom prst="rect">
            <a:avLst/>
          </a:prstGeom>
          <a:noFill/>
        </p:spPr>
        <p:txBody>
          <a:bodyPr wrap="square" rtlCol="0">
            <a:spAutoFit/>
          </a:bodyPr>
          <a:lstStyle/>
          <a:p>
            <a:pPr>
              <a:lnSpc>
                <a:spcPct val="130000"/>
              </a:lnSpc>
            </a:pPr>
            <a:r>
              <a:rPr lang="en-US" altLang="zh-CN">
                <a:sym typeface="+mn-ea"/>
              </a:rPr>
              <a:t>	</a:t>
            </a:r>
            <a:r>
              <a:rPr lang="zh-CN" altLang="en-US">
                <a:sym typeface="+mn-ea"/>
              </a:rPr>
              <a:t>大部分项目集中于公共信息平台和基础设施的建设，城市产业布局和发展项目较少，导致建设同构化严重。</a:t>
            </a:r>
            <a:endParaRPr lang="en-US" altLang="zh-CN" dirty="0">
              <a:solidFill>
                <a:schemeClr val="tx1">
                  <a:lumMod val="50000"/>
                  <a:lumOff val="50000"/>
                </a:schemeClr>
              </a:solidFill>
            </a:endParaRPr>
          </a:p>
        </p:txBody>
      </p:sp>
      <p:sp>
        <p:nvSpPr>
          <p:cNvPr id="3" name="文本框 2"/>
          <p:cNvSpPr txBox="1"/>
          <p:nvPr/>
        </p:nvSpPr>
        <p:spPr>
          <a:xfrm>
            <a:off x="5297805" y="1082675"/>
            <a:ext cx="798195" cy="4693285"/>
          </a:xfrm>
          <a:prstGeom prst="rect">
            <a:avLst/>
          </a:prstGeom>
          <a:noFill/>
        </p:spPr>
        <p:txBody>
          <a:bodyPr vert="eaVert" wrap="square" rtlCol="0">
            <a:spAutoFit/>
          </a:bodyPr>
          <a:p>
            <a:r>
              <a:rPr lang="zh-CN" altLang="en-US" sz="4000" b="1">
                <a:solidFill>
                  <a:srgbClr val="18CAB5"/>
                </a:solidFill>
                <a:sym typeface="+mn-ea"/>
              </a:rPr>
              <a:t>智慧城市发展的问题</a:t>
            </a:r>
            <a:endParaRPr lang="zh-CN" altLang="en-US" sz="4000" b="1">
              <a:solidFill>
                <a:srgbClr val="18CAB5"/>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p:push dir="u"/>
      </p:transition>
    </mc:Choice>
    <mc:Fallback>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fill="hold"/>
                                        <p:tgtEl>
                                          <p:spTgt spid="26"/>
                                        </p:tgtEl>
                                        <p:attrNameLst>
                                          <p:attrName>ppt_x</p:attrName>
                                        </p:attrNameLst>
                                      </p:cBhvr>
                                      <p:tavLst>
                                        <p:tav tm="0">
                                          <p:val>
                                            <p:strVal val="1+#ppt_w/2"/>
                                          </p:val>
                                        </p:tav>
                                        <p:tav tm="100000">
                                          <p:val>
                                            <p:strVal val="#ppt_x"/>
                                          </p:val>
                                        </p:tav>
                                      </p:tavLst>
                                    </p:anim>
                                    <p:anim calcmode="lin" valueType="num">
                                      <p:cBhvr additive="base">
                                        <p:cTn id="8" dur="500" fill="hold"/>
                                        <p:tgtEl>
                                          <p:spTgt spid="2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anim calcmode="lin" valueType="num">
                                      <p:cBhvr>
                                        <p:cTn id="13" dur="1000" fill="hold"/>
                                        <p:tgtEl>
                                          <p:spTgt spid="7"/>
                                        </p:tgtEl>
                                        <p:attrNameLst>
                                          <p:attrName>ppt_x</p:attrName>
                                        </p:attrNameLst>
                                      </p:cBhvr>
                                      <p:tavLst>
                                        <p:tav tm="0">
                                          <p:val>
                                            <p:strVal val="#ppt_x"/>
                                          </p:val>
                                        </p:tav>
                                        <p:tav tm="100000">
                                          <p:val>
                                            <p:strVal val="#ppt_x"/>
                                          </p:val>
                                        </p:tav>
                                      </p:tavLst>
                                    </p:anim>
                                    <p:anim calcmode="lin" valueType="num">
                                      <p:cBhvr>
                                        <p:cTn id="14" dur="1000" fill="hold"/>
                                        <p:tgtEl>
                                          <p:spTgt spid="7"/>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1000"/>
                                        <p:tgtEl>
                                          <p:spTgt spid="10"/>
                                        </p:tgtEl>
                                      </p:cBhvr>
                                    </p:animEffect>
                                    <p:anim calcmode="lin" valueType="num">
                                      <p:cBhvr>
                                        <p:cTn id="18" dur="1000" fill="hold"/>
                                        <p:tgtEl>
                                          <p:spTgt spid="10"/>
                                        </p:tgtEl>
                                        <p:attrNameLst>
                                          <p:attrName>ppt_x</p:attrName>
                                        </p:attrNameLst>
                                      </p:cBhvr>
                                      <p:tavLst>
                                        <p:tav tm="0">
                                          <p:val>
                                            <p:strVal val="#ppt_x"/>
                                          </p:val>
                                        </p:tav>
                                        <p:tav tm="100000">
                                          <p:val>
                                            <p:strVal val="#ppt_x"/>
                                          </p:val>
                                        </p:tav>
                                      </p:tavLst>
                                    </p:anim>
                                    <p:anim calcmode="lin" valueType="num">
                                      <p:cBhvr>
                                        <p:cTn id="19" dur="1000" fill="hold"/>
                                        <p:tgtEl>
                                          <p:spTgt spid="10"/>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left)">
                                      <p:cBhvr>
                                        <p:cTn id="23" dur="1000"/>
                                        <p:tgtEl>
                                          <p:spTgt spid="1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par>
                          <p:cTn id="27" fill="hold">
                            <p:stCondLst>
                              <p:cond delay="2500"/>
                            </p:stCondLst>
                            <p:childTnLst>
                              <p:par>
                                <p:cTn id="28" presetID="22" presetClass="entr" presetSubtype="1"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up)">
                                      <p:cBhvr>
                                        <p:cTn id="30" dur="1000"/>
                                        <p:tgtEl>
                                          <p:spTgt spid="14"/>
                                        </p:tgtEl>
                                      </p:cBhvr>
                                    </p:animEffect>
                                  </p:childTnLst>
                                </p:cTn>
                              </p:par>
                            </p:childTnLst>
                          </p:cTn>
                        </p:par>
                        <p:par>
                          <p:cTn id="31" fill="hold">
                            <p:stCondLst>
                              <p:cond delay="3500"/>
                            </p:stCondLst>
                            <p:childTnLst>
                              <p:par>
                                <p:cTn id="32" presetID="22" presetClass="entr" presetSubtype="8" fill="hold" grpId="0" nodeType="after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left)">
                                      <p:cBhvr>
                                        <p:cTn id="34" dur="1000"/>
                                        <p:tgtEl>
                                          <p:spTgt spid="16"/>
                                        </p:tgtEl>
                                      </p:cBhvr>
                                    </p:animEffect>
                                  </p:childTnLst>
                                </p:cTn>
                              </p:par>
                            </p:childTnLst>
                          </p:cTn>
                        </p:par>
                        <p:par>
                          <p:cTn id="35" fill="hold">
                            <p:stCondLst>
                              <p:cond delay="4500"/>
                            </p:stCondLst>
                            <p:childTnLst>
                              <p:par>
                                <p:cTn id="36" presetID="22" presetClass="entr" presetSubtype="1"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up)">
                                      <p:cBhvr>
                                        <p:cTn id="38"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7" grpId="0" bldLvl="0" animBg="1"/>
      <p:bldP spid="13" grpId="0"/>
      <p:bldP spid="14" grpId="0"/>
      <p:bldP spid="15" grpId="0"/>
      <p:bldP spid="16" grpId="0"/>
      <p:bldP spid="17" grpId="0"/>
    </p:bldLst>
  </p:timing>
</p:sld>
</file>

<file path=ppt/tags/tag1.xml><?xml version="1.0" encoding="utf-8"?>
<p:tagLst xmlns:p="http://schemas.openxmlformats.org/presentationml/2006/main">
  <p:tag name="PA" val="v3.2.0"/>
</p:tagLst>
</file>

<file path=ppt/tags/tag10.xml><?xml version="1.0" encoding="utf-8"?>
<p:tagLst xmlns:p="http://schemas.openxmlformats.org/presentationml/2006/main">
  <p:tag name="PA" val="v3.2.0"/>
</p:tagLst>
</file>

<file path=ppt/tags/tag11.xml><?xml version="1.0" encoding="utf-8"?>
<p:tagLst xmlns:p="http://schemas.openxmlformats.org/presentationml/2006/main">
  <p:tag name="PA" val="v3.2.0"/>
</p:tagLst>
</file>

<file path=ppt/tags/tag12.xml><?xml version="1.0" encoding="utf-8"?>
<p:tagLst xmlns:p="http://schemas.openxmlformats.org/presentationml/2006/main">
  <p:tag name="PA" val="v3.2.0"/>
</p:tagLst>
</file>

<file path=ppt/tags/tag13.xml><?xml version="1.0" encoding="utf-8"?>
<p:tagLst xmlns:p="http://schemas.openxmlformats.org/presentationml/2006/main">
  <p:tag name="PA" val="v3.2.0"/>
</p:tagLst>
</file>

<file path=ppt/tags/tag14.xml><?xml version="1.0" encoding="utf-8"?>
<p:tagLst xmlns:p="http://schemas.openxmlformats.org/presentationml/2006/main">
  <p:tag name="PA" val="v3.2.0"/>
</p:tagLst>
</file>

<file path=ppt/tags/tag15.xml><?xml version="1.0" encoding="utf-8"?>
<p:tagLst xmlns:p="http://schemas.openxmlformats.org/presentationml/2006/main">
  <p:tag name="PA" val="v3.2.0"/>
</p:tagLst>
</file>

<file path=ppt/tags/tag2.xml><?xml version="1.0" encoding="utf-8"?>
<p:tagLst xmlns:p="http://schemas.openxmlformats.org/presentationml/2006/main">
  <p:tag name="PA" val="v3.2.0"/>
</p:tagLst>
</file>

<file path=ppt/tags/tag3.xml><?xml version="1.0" encoding="utf-8"?>
<p:tagLst xmlns:p="http://schemas.openxmlformats.org/presentationml/2006/main">
  <p:tag name="PA" val="v3.2.0"/>
</p:tagLst>
</file>

<file path=ppt/tags/tag4.xml><?xml version="1.0" encoding="utf-8"?>
<p:tagLst xmlns:p="http://schemas.openxmlformats.org/presentationml/2006/main">
  <p:tag name="PA" val="v3.2.0"/>
</p:tagLst>
</file>

<file path=ppt/tags/tag5.xml><?xml version="1.0" encoding="utf-8"?>
<p:tagLst xmlns:p="http://schemas.openxmlformats.org/presentationml/2006/main">
  <p:tag name="PA" val="v3.2.0"/>
</p:tagLst>
</file>

<file path=ppt/tags/tag6.xml><?xml version="1.0" encoding="utf-8"?>
<p:tagLst xmlns:p="http://schemas.openxmlformats.org/presentationml/2006/main">
  <p:tag name="PA" val="v3.2.0"/>
</p:tagLst>
</file>

<file path=ppt/tags/tag7.xml><?xml version="1.0" encoding="utf-8"?>
<p:tagLst xmlns:p="http://schemas.openxmlformats.org/presentationml/2006/main">
  <p:tag name="PA" val="v3.2.0"/>
</p:tagLst>
</file>

<file path=ppt/tags/tag8.xml><?xml version="1.0" encoding="utf-8"?>
<p:tagLst xmlns:p="http://schemas.openxmlformats.org/presentationml/2006/main">
  <p:tag name="PA" val="v3.2.0"/>
</p:tagLst>
</file>

<file path=ppt/tags/tag9.xml><?xml version="1.0" encoding="utf-8"?>
<p:tagLst xmlns:p="http://schemas.openxmlformats.org/presentationml/2006/main">
  <p:tag name="PA" val="v3.2.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渐变模板字体">
      <a:majorFont>
        <a:latin typeface="等线 Light"/>
        <a:ea typeface="微软雅黑"/>
        <a:cs typeface=""/>
      </a:majorFont>
      <a:minorFont>
        <a:latin typeface="等线 Light"/>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3448</Words>
  <Application>WPS 演示</Application>
  <PresentationFormat>宽屏</PresentationFormat>
  <Paragraphs>294</Paragraphs>
  <Slides>33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33</vt:i4>
      </vt:variant>
    </vt:vector>
  </HeadingPairs>
  <TitlesOfParts>
    <vt:vector size="43" baseType="lpstr">
      <vt:lpstr>Arial</vt:lpstr>
      <vt:lpstr>宋体</vt:lpstr>
      <vt:lpstr>Wingdings</vt:lpstr>
      <vt:lpstr>等线 Light</vt:lpstr>
      <vt:lpstr>微软雅黑 Light</vt:lpstr>
      <vt:lpstr>微软雅黑</vt:lpstr>
      <vt:lpstr>Arial Unicode MS</vt:lpstr>
      <vt:lpstr>等线</vt:lpstr>
      <vt:lpstr>华文新魏</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AIyaha</dc:creator>
  <cp:lastModifiedBy>流影</cp:lastModifiedBy>
  <cp:revision>122</cp:revision>
  <dcterms:created xsi:type="dcterms:W3CDTF">2017-08-15T12:54:00Z</dcterms:created>
  <dcterms:modified xsi:type="dcterms:W3CDTF">2018-06-05T00:49:59Z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

<file path=docProps/thumbnail.jpeg>
</file>